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48" r:id="rId3"/>
    <p:sldId id="307" r:id="rId4"/>
    <p:sldId id="301" r:id="rId5"/>
    <p:sldId id="302" r:id="rId6"/>
    <p:sldId id="303" r:id="rId7"/>
    <p:sldId id="305" r:id="rId8"/>
    <p:sldId id="258" r:id="rId9"/>
    <p:sldId id="259" r:id="rId10"/>
    <p:sldId id="260" r:id="rId11"/>
    <p:sldId id="261" r:id="rId12"/>
    <p:sldId id="262" r:id="rId13"/>
    <p:sldId id="263" r:id="rId14"/>
    <p:sldId id="294" r:id="rId15"/>
    <p:sldId id="264" r:id="rId16"/>
    <p:sldId id="274" r:id="rId17"/>
    <p:sldId id="349" r:id="rId18"/>
    <p:sldId id="342" r:id="rId19"/>
    <p:sldId id="343" r:id="rId20"/>
    <p:sldId id="350" r:id="rId21"/>
    <p:sldId id="345" r:id="rId22"/>
    <p:sldId id="346" r:id="rId23"/>
    <p:sldId id="298" r:id="rId24"/>
    <p:sldId id="296" r:id="rId25"/>
    <p:sldId id="297" r:id="rId26"/>
    <p:sldId id="267" r:id="rId27"/>
    <p:sldId id="269" r:id="rId28"/>
    <p:sldId id="270" r:id="rId29"/>
    <p:sldId id="351" r:id="rId30"/>
    <p:sldId id="272" r:id="rId31"/>
    <p:sldId id="353" r:id="rId32"/>
    <p:sldId id="354" r:id="rId33"/>
    <p:sldId id="355" r:id="rId34"/>
    <p:sldId id="273" r:id="rId35"/>
    <p:sldId id="271" r:id="rId36"/>
    <p:sldId id="275" r:id="rId37"/>
    <p:sldId id="277" r:id="rId38"/>
    <p:sldId id="276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8" r:id="rId49"/>
    <p:sldId id="287" r:id="rId50"/>
    <p:sldId id="289" r:id="rId51"/>
    <p:sldId id="290" r:id="rId52"/>
    <p:sldId id="292" r:id="rId53"/>
    <p:sldId id="291" r:id="rId54"/>
    <p:sldId id="293" r:id="rId55"/>
    <p:sldId id="300" r:id="rId56"/>
    <p:sldId id="311" r:id="rId57"/>
    <p:sldId id="299" r:id="rId58"/>
    <p:sldId id="308" r:id="rId59"/>
    <p:sldId id="309" r:id="rId60"/>
    <p:sldId id="310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9" r:id="rId88"/>
    <p:sldId id="340" r:id="rId89"/>
    <p:sldId id="341" r:id="rId90"/>
    <p:sldId id="347" r:id="rId91"/>
    <p:sldId id="265" r:id="rId92"/>
    <p:sldId id="266" r:id="rId9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7171"/>
    <a:srgbClr val="FF0000"/>
    <a:srgbClr val="FFFFFF"/>
    <a:srgbClr val="FFB5B5"/>
    <a:srgbClr val="ED7D31"/>
    <a:srgbClr val="E0B4D4"/>
    <a:srgbClr val="FFC000"/>
    <a:srgbClr val="C3D2EC"/>
    <a:srgbClr val="D1E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47" autoAdjust="0"/>
  </p:normalViewPr>
  <p:slideViewPr>
    <p:cSldViewPr snapToGrid="0">
      <p:cViewPr>
        <p:scale>
          <a:sx n="100" d="100"/>
          <a:sy n="100" d="100"/>
        </p:scale>
        <p:origin x="963" y="459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1449-D107-4368-8BD5-5CF075EABC66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19576-CA65-4DC8-A8AE-729964D91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1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91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4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0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22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9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936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7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23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19576-CA65-4DC8-A8AE-729964D911AE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0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9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23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35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03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87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11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4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31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4C0-8599-4564-ADBD-A5FDD910A5ED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5634F-9A74-4B93-833A-6D4C3DF44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66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.png"/><Relationship Id="rId5" Type="http://schemas.openxmlformats.org/officeDocument/2006/relationships/image" Target="../media/image81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10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.png"/><Relationship Id="rId5" Type="http://schemas.openxmlformats.org/officeDocument/2006/relationships/image" Target="../media/image81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49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78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40.png"/><Relationship Id="rId3" Type="http://schemas.openxmlformats.org/officeDocument/2006/relationships/image" Target="../media/image490.png"/><Relationship Id="rId21" Type="http://schemas.openxmlformats.org/officeDocument/2006/relationships/image" Target="../media/image67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117.png"/><Relationship Id="rId16" Type="http://schemas.openxmlformats.org/officeDocument/2006/relationships/image" Target="../media/image620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1.png"/><Relationship Id="rId10" Type="http://schemas.openxmlformats.org/officeDocument/2006/relationships/image" Target="../media/image560.png"/><Relationship Id="rId19" Type="http://schemas.openxmlformats.org/officeDocument/2006/relationships/image" Target="../media/image65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73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1.png"/><Relationship Id="rId4" Type="http://schemas.openxmlformats.org/officeDocument/2006/relationships/image" Target="../media/image7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1.png"/><Relationship Id="rId5" Type="http://schemas.openxmlformats.org/officeDocument/2006/relationships/image" Target="../media/image1090.png"/><Relationship Id="rId4" Type="http://schemas.openxmlformats.org/officeDocument/2006/relationships/image" Target="../media/image108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180.png"/><Relationship Id="rId4" Type="http://schemas.openxmlformats.org/officeDocument/2006/relationships/image" Target="../media/image138.png"/><Relationship Id="rId9" Type="http://schemas.openxmlformats.org/officeDocument/2006/relationships/image" Target="../media/image12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13" Type="http://schemas.openxmlformats.org/officeDocument/2006/relationships/image" Target="../media/image1450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50.png"/><Relationship Id="rId21" Type="http://schemas.openxmlformats.org/officeDocument/2006/relationships/image" Target="../media/image153.png"/><Relationship Id="rId7" Type="http://schemas.openxmlformats.org/officeDocument/2006/relationships/image" Target="../media/image1390.png"/><Relationship Id="rId12" Type="http://schemas.openxmlformats.org/officeDocument/2006/relationships/image" Target="../media/image1440.png"/><Relationship Id="rId17" Type="http://schemas.openxmlformats.org/officeDocument/2006/relationships/image" Target="../media/image1490.png"/><Relationship Id="rId25" Type="http://schemas.openxmlformats.org/officeDocument/2006/relationships/image" Target="../media/image157.png"/><Relationship Id="rId2" Type="http://schemas.openxmlformats.org/officeDocument/2006/relationships/image" Target="../media/image1340.png"/><Relationship Id="rId16" Type="http://schemas.openxmlformats.org/officeDocument/2006/relationships/image" Target="../media/image1480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1" Type="http://schemas.openxmlformats.org/officeDocument/2006/relationships/image" Target="../media/image1430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5" Type="http://schemas.openxmlformats.org/officeDocument/2006/relationships/image" Target="../media/image1370.png"/><Relationship Id="rId15" Type="http://schemas.openxmlformats.org/officeDocument/2006/relationships/image" Target="../media/image1470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10" Type="http://schemas.openxmlformats.org/officeDocument/2006/relationships/image" Target="../media/image1420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" Type="http://schemas.openxmlformats.org/officeDocument/2006/relationships/image" Target="../media/image1360.png"/><Relationship Id="rId9" Type="http://schemas.openxmlformats.org/officeDocument/2006/relationships/image" Target="../media/image1410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" Type="http://schemas.openxmlformats.org/officeDocument/2006/relationships/image" Target="../media/image1350.png"/><Relationship Id="rId21" Type="http://schemas.openxmlformats.org/officeDocument/2006/relationships/image" Target="../media/image174.png"/><Relationship Id="rId7" Type="http://schemas.openxmlformats.org/officeDocument/2006/relationships/image" Target="../media/image139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2" Type="http://schemas.openxmlformats.org/officeDocument/2006/relationships/image" Target="../media/image1340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1" Type="http://schemas.openxmlformats.org/officeDocument/2006/relationships/image" Target="../media/image1430.png"/><Relationship Id="rId24" Type="http://schemas.openxmlformats.org/officeDocument/2006/relationships/image" Target="../media/image177.png"/><Relationship Id="rId5" Type="http://schemas.openxmlformats.org/officeDocument/2006/relationships/image" Target="../media/image1370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10" Type="http://schemas.openxmlformats.org/officeDocument/2006/relationships/image" Target="../media/image1420.png"/><Relationship Id="rId19" Type="http://schemas.openxmlformats.org/officeDocument/2006/relationships/image" Target="../media/image172.png"/><Relationship Id="rId4" Type="http://schemas.openxmlformats.org/officeDocument/2006/relationships/image" Target="../media/image1360.png"/><Relationship Id="rId9" Type="http://schemas.openxmlformats.org/officeDocument/2006/relationships/image" Target="../media/image1410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350.png"/><Relationship Id="rId21" Type="http://schemas.openxmlformats.org/officeDocument/2006/relationships/image" Target="../media/image181.png"/><Relationship Id="rId7" Type="http://schemas.openxmlformats.org/officeDocument/2006/relationships/image" Target="../media/image139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85.png"/><Relationship Id="rId2" Type="http://schemas.openxmlformats.org/officeDocument/2006/relationships/image" Target="../media/image1340.png"/><Relationship Id="rId16" Type="http://schemas.openxmlformats.org/officeDocument/2006/relationships/image" Target="../media/image169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1" Type="http://schemas.openxmlformats.org/officeDocument/2006/relationships/image" Target="../media/image1430.png"/><Relationship Id="rId24" Type="http://schemas.openxmlformats.org/officeDocument/2006/relationships/image" Target="../media/image184.png"/><Relationship Id="rId5" Type="http://schemas.openxmlformats.org/officeDocument/2006/relationships/image" Target="../media/image1370.png"/><Relationship Id="rId15" Type="http://schemas.openxmlformats.org/officeDocument/2006/relationships/image" Target="../media/image168.png"/><Relationship Id="rId23" Type="http://schemas.openxmlformats.org/officeDocument/2006/relationships/image" Target="../media/image183.png"/><Relationship Id="rId10" Type="http://schemas.openxmlformats.org/officeDocument/2006/relationships/image" Target="../media/image1420.png"/><Relationship Id="rId19" Type="http://schemas.openxmlformats.org/officeDocument/2006/relationships/image" Target="../media/image172.png"/><Relationship Id="rId4" Type="http://schemas.openxmlformats.org/officeDocument/2006/relationships/image" Target="../media/image1360.png"/><Relationship Id="rId9" Type="http://schemas.openxmlformats.org/officeDocument/2006/relationships/image" Target="../media/image1410.png"/><Relationship Id="rId14" Type="http://schemas.openxmlformats.org/officeDocument/2006/relationships/image" Target="../media/image167.png"/><Relationship Id="rId22" Type="http://schemas.openxmlformats.org/officeDocument/2006/relationships/image" Target="../media/image1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8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2" Type="http://schemas.openxmlformats.org/officeDocument/2006/relationships/image" Target="../media/image7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32" Type="http://schemas.openxmlformats.org/officeDocument/2006/relationships/image" Target="../media/image214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3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7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380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2" Type="http://schemas.openxmlformats.org/officeDocument/2006/relationships/image" Target="../media/image2370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272.png"/><Relationship Id="rId21" Type="http://schemas.openxmlformats.org/officeDocument/2006/relationships/image" Target="../media/image289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png"/><Relationship Id="rId25" Type="http://schemas.openxmlformats.org/officeDocument/2006/relationships/image" Target="../media/image294.png"/><Relationship Id="rId2" Type="http://schemas.openxmlformats.org/officeDocument/2006/relationships/image" Target="../media/image271.png"/><Relationship Id="rId16" Type="http://schemas.openxmlformats.org/officeDocument/2006/relationships/image" Target="../media/image285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93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23" Type="http://schemas.openxmlformats.org/officeDocument/2006/relationships/image" Target="../media/image292.png"/><Relationship Id="rId10" Type="http://schemas.openxmlformats.org/officeDocument/2006/relationships/image" Target="../media/image279.png"/><Relationship Id="rId19" Type="http://schemas.openxmlformats.org/officeDocument/2006/relationships/image" Target="../media/image7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2" Type="http://schemas.openxmlformats.org/officeDocument/2006/relationships/image" Target="../media/image296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5" Type="http://schemas.openxmlformats.org/officeDocument/2006/relationships/image" Target="../media/image7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0.png"/><Relationship Id="rId18" Type="http://schemas.openxmlformats.org/officeDocument/2006/relationships/image" Target="../media/image7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3.png"/><Relationship Id="rId2" Type="http://schemas.openxmlformats.org/officeDocument/2006/relationships/image" Target="../media/image3090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5.png"/><Relationship Id="rId5" Type="http://schemas.openxmlformats.org/officeDocument/2006/relationships/image" Target="../media/image312.png"/><Relationship Id="rId15" Type="http://schemas.openxmlformats.org/officeDocument/2006/relationships/image" Target="../media/image318.png"/><Relationship Id="rId10" Type="http://schemas.openxmlformats.org/officeDocument/2006/relationships/image" Target="../media/image317.png"/><Relationship Id="rId19" Type="http://schemas.openxmlformats.org/officeDocument/2006/relationships/image" Target="../media/image324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image" Target="../media/image3220.png"/><Relationship Id="rId7" Type="http://schemas.openxmlformats.org/officeDocument/2006/relationships/image" Target="../media/image326.png"/><Relationship Id="rId12" Type="http://schemas.openxmlformats.org/officeDocument/2006/relationships/image" Target="../media/image332.png"/><Relationship Id="rId17" Type="http://schemas.openxmlformats.org/officeDocument/2006/relationships/image" Target="../media/image336.png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0.png"/><Relationship Id="rId15" Type="http://schemas.openxmlformats.org/officeDocument/2006/relationships/image" Target="../media/image335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30.png"/><Relationship Id="rId9" Type="http://schemas.openxmlformats.org/officeDocument/2006/relationships/image" Target="../media/image328.png"/><Relationship Id="rId14" Type="http://schemas.openxmlformats.org/officeDocument/2006/relationships/image" Target="../media/image33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GNN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Chien</a:t>
            </a:r>
            <a:r>
              <a:rPr lang="en-US" altLang="zh-TW" dirty="0" smtClean="0"/>
              <a:t>-Hua, Chen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8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34163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Graph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35" y="579488"/>
            <a:ext cx="4705124" cy="2661315"/>
          </a:xfrm>
        </p:spPr>
      </p:pic>
      <p:cxnSp>
        <p:nvCxnSpPr>
          <p:cNvPr id="7" name="直線單箭頭接點 6"/>
          <p:cNvCxnSpPr/>
          <p:nvPr/>
        </p:nvCxnSpPr>
        <p:spPr>
          <a:xfrm>
            <a:off x="6451196" y="3415177"/>
            <a:ext cx="0" cy="4167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88" y="679793"/>
            <a:ext cx="4486275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63823" y="4044623"/>
                <a:ext cx="3315203" cy="16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800" b="0" i="1" smtClean="0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sz="2800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823" y="4044623"/>
                <a:ext cx="3315203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弧 9"/>
          <p:cNvSpPr/>
          <p:nvPr/>
        </p:nvSpPr>
        <p:spPr>
          <a:xfrm rot="16200000">
            <a:off x="6706404" y="4833371"/>
            <a:ext cx="178434" cy="2207316"/>
          </a:xfrm>
          <a:prstGeom prst="leftBrace">
            <a:avLst>
              <a:gd name="adj1" fmla="val 14899"/>
              <a:gd name="adj2" fmla="val 496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11" name="文字方塊 10"/>
          <p:cNvSpPr txBox="1"/>
          <p:nvPr/>
        </p:nvSpPr>
        <p:spPr>
          <a:xfrm>
            <a:off x="5450092" y="6107341"/>
            <a:ext cx="269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# of independent variables</a:t>
            </a:r>
            <a:endParaRPr lang="zh-TW" altLang="en-US" dirty="0"/>
          </a:p>
        </p:txBody>
      </p:sp>
      <p:sp>
        <p:nvSpPr>
          <p:cNvPr id="12" name="左大括弧 11"/>
          <p:cNvSpPr/>
          <p:nvPr/>
        </p:nvSpPr>
        <p:spPr>
          <a:xfrm rot="10800000">
            <a:off x="8079026" y="4127462"/>
            <a:ext cx="186271" cy="1514075"/>
          </a:xfrm>
          <a:prstGeom prst="leftBrace">
            <a:avLst>
              <a:gd name="adj1" fmla="val 44876"/>
              <a:gd name="adj2" fmla="val 496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13" name="文字方塊 12"/>
          <p:cNvSpPr txBox="1"/>
          <p:nvPr/>
        </p:nvSpPr>
        <p:spPr>
          <a:xfrm>
            <a:off x="8366957" y="4699834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# of nodes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38443" y="4653667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3. Feature matrix (X)</a:t>
            </a:r>
            <a:endParaRPr lang="zh-TW" altLang="en-US" sz="2400" dirty="0"/>
          </a:p>
        </p:txBody>
      </p:sp>
      <p:sp>
        <p:nvSpPr>
          <p:cNvPr id="15" name="五角星形 14"/>
          <p:cNvSpPr/>
          <p:nvPr/>
        </p:nvSpPr>
        <p:spPr>
          <a:xfrm>
            <a:off x="1476420" y="4233576"/>
            <a:ext cx="438150" cy="466258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GCN Layer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8" y="3824520"/>
            <a:ext cx="11016515" cy="2835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07427" y="2409123"/>
                <a:ext cx="705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27" y="2409123"/>
                <a:ext cx="7053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99393" y="240912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393" y="2409123"/>
                <a:ext cx="5000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023900" y="2409123"/>
                <a:ext cx="697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0" y="2409123"/>
                <a:ext cx="6976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952732" y="2439899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32" y="2439899"/>
                <a:ext cx="5164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60147" y="2409122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7" y="2409122"/>
                <a:ext cx="5060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60147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7" y="1472216"/>
                <a:ext cx="5000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947483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83" y="188590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076731" y="147229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31" y="1472293"/>
                <a:ext cx="50007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064067" y="1885979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67" y="1885979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79307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307" y="1472216"/>
                <a:ext cx="5000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66643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43" y="1885902"/>
                <a:ext cx="5254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407550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50" y="1472216"/>
                <a:ext cx="50007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394886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886" y="1885902"/>
                <a:ext cx="5254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41378" y="1916679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78" y="1916679"/>
                <a:ext cx="51648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952732" y="1472292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32" y="1472292"/>
                <a:ext cx="5164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圓角矩形 22"/>
          <p:cNvSpPr/>
          <p:nvPr/>
        </p:nvSpPr>
        <p:spPr>
          <a:xfrm>
            <a:off x="775487" y="1480948"/>
            <a:ext cx="891698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8211737" y="1480948"/>
            <a:ext cx="891698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2804890" y="1472216"/>
            <a:ext cx="4710202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999023" y="2143259"/>
            <a:ext cx="506750" cy="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7583009" y="2143259"/>
            <a:ext cx="506750" cy="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11990" y="10985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Layer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423628" y="1094151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Hidden Layer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924779" y="1102884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 Layer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 rot="16200000">
            <a:off x="4767639" y="30551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=</a:t>
            </a:r>
            <a:endParaRPr lang="zh-TW" altLang="en-US" sz="4400" dirty="0"/>
          </a:p>
        </p:txBody>
      </p:sp>
      <p:cxnSp>
        <p:nvCxnSpPr>
          <p:cNvPr id="34" name="直線單箭頭接點 33"/>
          <p:cNvCxnSpPr>
            <a:endCxn id="40" idx="1"/>
          </p:cNvCxnSpPr>
          <p:nvPr/>
        </p:nvCxnSpPr>
        <p:spPr>
          <a:xfrm flipV="1">
            <a:off x="9358827" y="2671609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8763371" y="2674822"/>
            <a:ext cx="682594" cy="17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0421018" y="2409999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018" y="2409999"/>
                <a:ext cx="4916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10282344" y="11116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909202" y="2385142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3024057" y="2372084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5235935" y="2371189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06213" y="2367612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8332861" y="2388653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單箭頭接點 48"/>
          <p:cNvCxnSpPr>
            <a:stCxn id="43" idx="6"/>
            <a:endCxn id="44" idx="2"/>
          </p:cNvCxnSpPr>
          <p:nvPr/>
        </p:nvCxnSpPr>
        <p:spPr>
          <a:xfrm flipV="1">
            <a:off x="1496017" y="2648295"/>
            <a:ext cx="1528040" cy="1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44" idx="6"/>
            <a:endCxn id="45" idx="2"/>
          </p:cNvCxnSpPr>
          <p:nvPr/>
        </p:nvCxnSpPr>
        <p:spPr>
          <a:xfrm flipV="1">
            <a:off x="3610872" y="2647400"/>
            <a:ext cx="1625063" cy="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5" idx="6"/>
            <a:endCxn id="46" idx="2"/>
          </p:cNvCxnSpPr>
          <p:nvPr/>
        </p:nvCxnSpPr>
        <p:spPr>
          <a:xfrm flipV="1">
            <a:off x="5822750" y="2643823"/>
            <a:ext cx="1083463" cy="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6" idx="6"/>
            <a:endCxn id="47" idx="2"/>
          </p:cNvCxnSpPr>
          <p:nvPr/>
        </p:nvCxnSpPr>
        <p:spPr>
          <a:xfrm>
            <a:off x="7493028" y="2643823"/>
            <a:ext cx="839833" cy="2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432206" y="2977471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Feature Propagation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55342" y="2969657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Prediction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393768" y="2346719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768" y="2346719"/>
                <a:ext cx="519309" cy="276999"/>
              </a:xfrm>
              <a:prstGeom prst="rect">
                <a:avLst/>
              </a:prstGeom>
              <a:blipFill>
                <a:blip r:embed="rId19"/>
                <a:stretch>
                  <a:fillRect l="-10588" r="-105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88288" y="2760496"/>
                <a:ext cx="886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8" y="2760496"/>
                <a:ext cx="886140" cy="461665"/>
              </a:xfrm>
              <a:prstGeom prst="rect">
                <a:avLst/>
              </a:prstGeom>
              <a:blipFill>
                <a:blip r:embed="rId20"/>
                <a:stretch>
                  <a:fillRect l="-1370" r="-137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1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47" grpId="0" animBg="1"/>
      <p:bldP spid="2" grpId="0"/>
      <p:bldP spid="11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-76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Feature </a:t>
            </a:r>
            <a:r>
              <a:rPr lang="en-US" altLang="zh-TW" sz="3600" dirty="0" smtClean="0"/>
              <a:t>Propagation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719142" y="785503"/>
                <a:ext cx="1998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1. 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142" y="785503"/>
                <a:ext cx="19981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7083293" y="791550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56303" y="187857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808432" y="1103934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485035" y="1158980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9" idx="4"/>
            <a:endCxn id="8" idx="0"/>
          </p:cNvCxnSpPr>
          <p:nvPr/>
        </p:nvCxnSpPr>
        <p:spPr>
          <a:xfrm flipH="1">
            <a:off x="7242782" y="500241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10" idx="2"/>
            <a:endCxn id="8" idx="5"/>
          </p:cNvCxnSpPr>
          <p:nvPr/>
        </p:nvCxnSpPr>
        <p:spPr>
          <a:xfrm flipH="1" flipV="1">
            <a:off x="7355557" y="1058186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1" idx="7"/>
            <a:endCxn id="8" idx="3"/>
          </p:cNvCxnSpPr>
          <p:nvPr/>
        </p:nvCxnSpPr>
        <p:spPr>
          <a:xfrm flipV="1">
            <a:off x="6757299" y="1058186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7312317" y="530521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 flipV="1">
            <a:off x="7431047" y="1016373"/>
            <a:ext cx="297217" cy="1150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764316" y="1008739"/>
            <a:ext cx="274465" cy="122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652355" y="68885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722072" y="2273179"/>
                <a:ext cx="2001702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2.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072" y="2273179"/>
                <a:ext cx="2001702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6"/>
          <a:srcRect r="55640"/>
          <a:stretch/>
        </p:blipFill>
        <p:spPr>
          <a:xfrm>
            <a:off x="694136" y="3909681"/>
            <a:ext cx="2225508" cy="2028782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1724543" y="39096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987522" y="409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250501" y="43080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502570" y="4510708"/>
            <a:ext cx="312596" cy="366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7" name="直線接點 46"/>
          <p:cNvCxnSpPr/>
          <p:nvPr/>
        </p:nvCxnSpPr>
        <p:spPr>
          <a:xfrm>
            <a:off x="1734821" y="4094347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985825" y="4279013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2269224" y="4522042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2511783" y="4721962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699555" y="41912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~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99555" y="51089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~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1730037" y="5037518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1981041" y="5222184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264440" y="5465213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2506999" y="5665133"/>
            <a:ext cx="80808" cy="96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1702426" y="48386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965405" y="50233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228384" y="52369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480453" y="5439669"/>
            <a:ext cx="312596" cy="366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6670821" y="2433035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6743831" y="1829342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395960" y="274541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6072563" y="2800465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/>
          <p:cNvCxnSpPr>
            <a:stCxn id="65" idx="4"/>
            <a:endCxn id="64" idx="0"/>
          </p:cNvCxnSpPr>
          <p:nvPr/>
        </p:nvCxnSpPr>
        <p:spPr>
          <a:xfrm flipH="1">
            <a:off x="6830310" y="2141726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66" idx="2"/>
            <a:endCxn id="64" idx="5"/>
          </p:cNvCxnSpPr>
          <p:nvPr/>
        </p:nvCxnSpPr>
        <p:spPr>
          <a:xfrm flipH="1" flipV="1">
            <a:off x="6943085" y="2699671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67" idx="7"/>
            <a:endCxn id="64" idx="3"/>
          </p:cNvCxnSpPr>
          <p:nvPr/>
        </p:nvCxnSpPr>
        <p:spPr>
          <a:xfrm flipV="1">
            <a:off x="6344827" y="2699671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H="1">
            <a:off x="6899845" y="2172006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H="1" flipV="1">
            <a:off x="7018575" y="2657858"/>
            <a:ext cx="297217" cy="1150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6351844" y="2650224"/>
            <a:ext cx="274465" cy="122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7239883" y="233033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</a:t>
            </a:r>
            <a:endParaRPr lang="zh-TW" altLang="en-US" dirty="0"/>
          </a:p>
        </p:txBody>
      </p:sp>
      <p:sp>
        <p:nvSpPr>
          <p:cNvPr id="75" name="弧形箭號 (上彎) 74"/>
          <p:cNvSpPr/>
          <p:nvPr/>
        </p:nvSpPr>
        <p:spPr>
          <a:xfrm rot="19330392" flipV="1">
            <a:off x="6533618" y="2330709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3717376" y="3686193"/>
                <a:ext cx="261860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3.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376" y="3686193"/>
                <a:ext cx="2618602" cy="5339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6"/>
          <p:cNvSpPr/>
          <p:nvPr/>
        </p:nvSpPr>
        <p:spPr>
          <a:xfrm>
            <a:off x="7220913" y="4191966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7293923" y="3588273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946052" y="4504350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6622655" y="4559396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接點 80"/>
          <p:cNvCxnSpPr>
            <a:stCxn id="78" idx="4"/>
            <a:endCxn id="77" idx="0"/>
          </p:cNvCxnSpPr>
          <p:nvPr/>
        </p:nvCxnSpPr>
        <p:spPr>
          <a:xfrm flipH="1">
            <a:off x="7380402" y="3900657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stCxn id="79" idx="2"/>
            <a:endCxn id="77" idx="5"/>
          </p:cNvCxnSpPr>
          <p:nvPr/>
        </p:nvCxnSpPr>
        <p:spPr>
          <a:xfrm flipH="1" flipV="1">
            <a:off x="7493177" y="4458602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>
            <a:stCxn id="80" idx="7"/>
            <a:endCxn id="77" idx="3"/>
          </p:cNvCxnSpPr>
          <p:nvPr/>
        </p:nvCxnSpPr>
        <p:spPr>
          <a:xfrm flipV="1">
            <a:off x="6894919" y="4458602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H="1">
            <a:off x="7449937" y="3930937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 flipH="1" flipV="1">
            <a:off x="7568667" y="4416789"/>
            <a:ext cx="297217" cy="1150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V="1">
            <a:off x="6901936" y="4409155"/>
            <a:ext cx="274465" cy="122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7714937" y="406639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sp>
        <p:nvSpPr>
          <p:cNvPr id="88" name="弧形箭號 (上彎) 87"/>
          <p:cNvSpPr/>
          <p:nvPr/>
        </p:nvSpPr>
        <p:spPr>
          <a:xfrm rot="19330392" flipV="1">
            <a:off x="7083710" y="4089640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3717376" y="5434522"/>
                <a:ext cx="3649076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4. 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376" y="5434522"/>
                <a:ext cx="3649076" cy="533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橢圓 89"/>
          <p:cNvSpPr/>
          <p:nvPr/>
        </p:nvSpPr>
        <p:spPr>
          <a:xfrm>
            <a:off x="8961916" y="5620809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9034926" y="5017116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9687055" y="5933193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8363658" y="598823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接點 93"/>
          <p:cNvCxnSpPr>
            <a:stCxn id="91" idx="4"/>
            <a:endCxn id="90" idx="0"/>
          </p:cNvCxnSpPr>
          <p:nvPr/>
        </p:nvCxnSpPr>
        <p:spPr>
          <a:xfrm flipH="1">
            <a:off x="9121405" y="5329500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92" idx="2"/>
            <a:endCxn id="90" idx="5"/>
          </p:cNvCxnSpPr>
          <p:nvPr/>
        </p:nvCxnSpPr>
        <p:spPr>
          <a:xfrm flipH="1" flipV="1">
            <a:off x="9234180" y="5887445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>
            <a:stCxn id="93" idx="7"/>
            <a:endCxn id="90" idx="3"/>
          </p:cNvCxnSpPr>
          <p:nvPr/>
        </p:nvCxnSpPr>
        <p:spPr>
          <a:xfrm flipV="1">
            <a:off x="8635922" y="5887445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flipH="1">
            <a:off x="9190940" y="5359780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H="1" flipV="1">
            <a:off x="9415130" y="5882796"/>
            <a:ext cx="166506" cy="50397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8727281" y="5837998"/>
            <a:ext cx="190123" cy="95195"/>
          </a:xfrm>
          <a:prstGeom prst="straightConnector1">
            <a:avLst/>
          </a:prstGeom>
          <a:ln w="22225"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8803460" y="59331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sp>
        <p:nvSpPr>
          <p:cNvPr id="101" name="弧形箭號 (上彎) 100"/>
          <p:cNvSpPr/>
          <p:nvPr/>
        </p:nvSpPr>
        <p:spPr>
          <a:xfrm rot="19330392" flipV="1">
            <a:off x="8824713" y="5518483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2" name="橢圓 101"/>
          <p:cNvSpPr/>
          <p:nvPr/>
        </p:nvSpPr>
        <p:spPr>
          <a:xfrm>
            <a:off x="10297630" y="6148814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10121944" y="5575062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9301128" y="6394300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9675198" y="536581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/>
          <p:cNvSpPr/>
          <p:nvPr/>
        </p:nvSpPr>
        <p:spPr>
          <a:xfrm>
            <a:off x="9986878" y="6461197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/>
          <p:cNvSpPr/>
          <p:nvPr/>
        </p:nvSpPr>
        <p:spPr>
          <a:xfrm>
            <a:off x="7787479" y="5851901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接點 107"/>
          <p:cNvCxnSpPr>
            <a:stCxn id="92" idx="0"/>
            <a:endCxn id="105" idx="4"/>
          </p:cNvCxnSpPr>
          <p:nvPr/>
        </p:nvCxnSpPr>
        <p:spPr>
          <a:xfrm flipH="1" flipV="1">
            <a:off x="9834687" y="5678203"/>
            <a:ext cx="11857" cy="254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>
            <a:stCxn id="92" idx="7"/>
            <a:endCxn id="103" idx="3"/>
          </p:cNvCxnSpPr>
          <p:nvPr/>
        </p:nvCxnSpPr>
        <p:spPr>
          <a:xfrm flipV="1">
            <a:off x="9959319" y="5841698"/>
            <a:ext cx="209338" cy="1372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>
            <a:stCxn id="92" idx="6"/>
          </p:cNvCxnSpPr>
          <p:nvPr/>
        </p:nvCxnSpPr>
        <p:spPr>
          <a:xfrm>
            <a:off x="10006032" y="6089385"/>
            <a:ext cx="307549" cy="149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>
            <a:stCxn id="92" idx="5"/>
            <a:endCxn id="106" idx="1"/>
          </p:cNvCxnSpPr>
          <p:nvPr/>
        </p:nvCxnSpPr>
        <p:spPr>
          <a:xfrm>
            <a:off x="9959319" y="6199829"/>
            <a:ext cx="74272" cy="3071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stCxn id="92" idx="3"/>
            <a:endCxn id="104" idx="7"/>
          </p:cNvCxnSpPr>
          <p:nvPr/>
        </p:nvCxnSpPr>
        <p:spPr>
          <a:xfrm flipH="1">
            <a:off x="9573392" y="6199829"/>
            <a:ext cx="160376" cy="240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/>
          <p:nvPr/>
        </p:nvCxnSpPr>
        <p:spPr>
          <a:xfrm flipH="1" flipV="1">
            <a:off x="9875736" y="5723951"/>
            <a:ext cx="27195" cy="139574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V="1">
            <a:off x="10055503" y="5893075"/>
            <a:ext cx="104303" cy="89895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10146366" y="6097532"/>
            <a:ext cx="136440" cy="59191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9994080" y="6241432"/>
            <a:ext cx="54335" cy="95640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/>
          <p:nvPr/>
        </p:nvCxnSpPr>
        <p:spPr>
          <a:xfrm flipH="1">
            <a:off x="9660350" y="6289252"/>
            <a:ext cx="53844" cy="94879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直線接點 152"/>
          <p:cNvCxnSpPr>
            <a:stCxn id="107" idx="6"/>
            <a:endCxn id="93" idx="2"/>
          </p:cNvCxnSpPr>
          <p:nvPr/>
        </p:nvCxnSpPr>
        <p:spPr>
          <a:xfrm>
            <a:off x="8106456" y="6008093"/>
            <a:ext cx="257202" cy="136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8149462" y="5969609"/>
            <a:ext cx="177258" cy="106653"/>
          </a:xfrm>
          <a:prstGeom prst="straightConnector1">
            <a:avLst/>
          </a:prstGeom>
          <a:ln w="22225"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文字方塊 159"/>
          <p:cNvSpPr txBox="1"/>
          <p:nvPr/>
        </p:nvSpPr>
        <p:spPr>
          <a:xfrm>
            <a:off x="4996438" y="5139680"/>
            <a:ext cx="233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(Normalized Laplacian)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/>
              <p:cNvSpPr txBox="1"/>
              <p:nvPr/>
            </p:nvSpPr>
            <p:spPr>
              <a:xfrm>
                <a:off x="3814728" y="5877081"/>
                <a:ext cx="1019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28" y="5877081"/>
                <a:ext cx="101957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6557392" y="5877081"/>
                <a:ext cx="1019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392" y="5877081"/>
                <a:ext cx="101957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橢圓 162"/>
          <p:cNvSpPr/>
          <p:nvPr/>
        </p:nvSpPr>
        <p:spPr>
          <a:xfrm>
            <a:off x="4355436" y="5897833"/>
            <a:ext cx="394428" cy="3674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/>
          <p:cNvSpPr/>
          <p:nvPr/>
        </p:nvSpPr>
        <p:spPr>
          <a:xfrm>
            <a:off x="7130006" y="5878789"/>
            <a:ext cx="394428" cy="3674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弧形箭號 (上彎) 164"/>
          <p:cNvSpPr/>
          <p:nvPr/>
        </p:nvSpPr>
        <p:spPr>
          <a:xfrm rot="10800000" flipV="1">
            <a:off x="4570378" y="6356774"/>
            <a:ext cx="2724856" cy="317470"/>
          </a:xfrm>
          <a:prstGeom prst="curvedUpArrow">
            <a:avLst>
              <a:gd name="adj1" fmla="val 25000"/>
              <a:gd name="adj2" fmla="val 82434"/>
              <a:gd name="adj3" fmla="val 32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4827782" y="6181160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 dimension reduction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8363658" y="24655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 smtClean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Exploding Gradients</a:t>
            </a:r>
            <a:endParaRPr lang="zh-TW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8335535" y="956971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EA4335"/>
                </a:solidFill>
                <a:latin typeface="arial" panose="020B0604020202020204" pitchFamily="34" charset="0"/>
              </a:rPr>
              <a:t>Not concern central node itself</a:t>
            </a:r>
            <a:endParaRPr lang="zh-TW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8414912" y="4212051"/>
            <a:ext cx="358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EA4335"/>
                </a:solidFill>
                <a:latin typeface="arial" panose="020B0604020202020204" pitchFamily="34" charset="0"/>
              </a:rPr>
              <a:t>Not concern neighbor’s neighbor </a:t>
            </a:r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5110245" y="3383468"/>
            <a:ext cx="164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(Normalization)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27977" y="787190"/>
                <a:ext cx="1258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77" y="787190"/>
                <a:ext cx="125835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33" b="20486"/>
          <a:stretch/>
        </p:blipFill>
        <p:spPr>
          <a:xfrm>
            <a:off x="711033" y="1594817"/>
            <a:ext cx="2092246" cy="2116120"/>
          </a:xfrm>
        </p:spPr>
      </p:pic>
      <p:sp>
        <p:nvSpPr>
          <p:cNvPr id="2" name="文字方塊 1"/>
          <p:cNvSpPr txBox="1"/>
          <p:nvPr/>
        </p:nvSpPr>
        <p:spPr>
          <a:xfrm>
            <a:off x="5040344" y="4781770"/>
            <a:ext cx="2078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= Regularization Laplacian</a:t>
            </a:r>
          </a:p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= Laplacian Smoothing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3" grpId="0"/>
      <p:bldP spid="44" grpId="0"/>
      <p:bldP spid="45" grpId="0"/>
      <p:bldP spid="53" grpId="0"/>
      <p:bldP spid="54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74" grpId="0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7" grpId="0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60" grpId="0"/>
      <p:bldP spid="161" grpId="0"/>
      <p:bldP spid="162" grpId="0"/>
      <p:bldP spid="163" grpId="0" animBg="1"/>
      <p:bldP spid="164" grpId="0" animBg="1"/>
      <p:bldP spid="165" grpId="0" animBg="1"/>
      <p:bldP spid="166" grpId="0"/>
      <p:bldP spid="167" grpId="0"/>
      <p:bldP spid="168" grpId="0"/>
      <p:bldP spid="169" grpId="0"/>
      <p:bldP spid="17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07726" y="976822"/>
                <a:ext cx="4083105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26" y="976822"/>
                <a:ext cx="4083105" cy="533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/>
          <p:cNvSpPr/>
          <p:nvPr/>
        </p:nvSpPr>
        <p:spPr>
          <a:xfrm>
            <a:off x="4227991" y="1758422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840614" y="2697056"/>
            <a:ext cx="333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Feature 1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2"/>
                </a:solidFill>
              </a:rPr>
              <a:t>Feature 2</a:t>
            </a:r>
            <a:r>
              <a:rPr lang="en-US" altLang="zh-TW" dirty="0" smtClean="0"/>
              <a:t>, …, Feature C</a:t>
            </a:r>
            <a:endParaRPr lang="zh-TW" altLang="en-US" dirty="0" smtClean="0"/>
          </a:p>
          <a:p>
            <a:endParaRPr lang="zh-TW" altLang="en-US" dirty="0" smtClean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4595128" y="1470150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4798409" y="2216489"/>
            <a:ext cx="166506" cy="50397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030535" y="2194091"/>
            <a:ext cx="190123" cy="95195"/>
          </a:xfrm>
          <a:prstGeom prst="straightConnector1">
            <a:avLst/>
          </a:prstGeom>
          <a:ln w="22225"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弧形箭號 (上彎) 12"/>
          <p:cNvSpPr/>
          <p:nvPr/>
        </p:nvSpPr>
        <p:spPr>
          <a:xfrm rot="19330392" flipV="1">
            <a:off x="4053991" y="1692472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874201" y="1611461"/>
                <a:ext cx="62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1" y="1611461"/>
                <a:ext cx="62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弧形箭號 (上彎) 17"/>
          <p:cNvSpPr/>
          <p:nvPr/>
        </p:nvSpPr>
        <p:spPr>
          <a:xfrm flipV="1">
            <a:off x="5636849" y="2050203"/>
            <a:ext cx="2947823" cy="494696"/>
          </a:xfrm>
          <a:prstGeom prst="curvedUpArrow">
            <a:avLst>
              <a:gd name="adj1" fmla="val 12729"/>
              <a:gd name="adj2" fmla="val 53651"/>
              <a:gd name="adj3" fmla="val 2841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44030" y="2094055"/>
            <a:ext cx="2333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Linear Combination</a:t>
            </a:r>
          </a:p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(Dimension Reduction)</a:t>
            </a:r>
            <a:endParaRPr lang="zh-TW" altLang="en-US" dirty="0" smtClean="0">
              <a:solidFill>
                <a:schemeClr val="accent2"/>
              </a:solidFill>
            </a:endParaRPr>
          </a:p>
          <a:p>
            <a:pPr algn="ctr"/>
            <a:endParaRPr lang="zh-TW" altLang="en-US" dirty="0" smtClean="0">
              <a:solidFill>
                <a:schemeClr val="accent2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9430445" y="1862699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329974" y="1829043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343907" y="2008686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558335" y="1842321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574573" y="2062366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634912" y="1918521"/>
            <a:ext cx="15415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617611" y="2152641"/>
            <a:ext cx="154150" cy="1524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948692" y="2697056"/>
            <a:ext cx="330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New Feature 1</a:t>
            </a:r>
            <a:r>
              <a:rPr lang="en-US" altLang="zh-TW" dirty="0" smtClean="0"/>
              <a:t>, …, </a:t>
            </a:r>
            <a:r>
              <a:rPr lang="en-US" altLang="zh-TW" dirty="0" smtClean="0">
                <a:solidFill>
                  <a:srgbClr val="FF0000"/>
                </a:solidFill>
              </a:rPr>
              <a:t>New Feature S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</p:txBody>
      </p:sp>
      <p:sp>
        <p:nvSpPr>
          <p:cNvPr id="28" name="文字方塊 27"/>
          <p:cNvSpPr txBox="1"/>
          <p:nvPr/>
        </p:nvSpPr>
        <p:spPr>
          <a:xfrm>
            <a:off x="10791825" y="297405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(S &lt; 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707726" y="3669159"/>
                <a:ext cx="4512710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26" y="3669159"/>
                <a:ext cx="4512710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/>
          <p:cNvSpPr/>
          <p:nvPr/>
        </p:nvSpPr>
        <p:spPr>
          <a:xfrm>
            <a:off x="4189479" y="4596374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93946" y="4652196"/>
            <a:ext cx="15415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4376645" y="4886316"/>
            <a:ext cx="154150" cy="1524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707726" y="5430731"/>
            <a:ext cx="330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New Feature 1</a:t>
            </a:r>
            <a:r>
              <a:rPr lang="en-US" altLang="zh-TW" dirty="0" smtClean="0"/>
              <a:t>, …, </a:t>
            </a:r>
            <a:r>
              <a:rPr lang="en-US" altLang="zh-TW" dirty="0" smtClean="0">
                <a:solidFill>
                  <a:srgbClr val="FF0000"/>
                </a:solidFill>
              </a:rPr>
              <a:t>New Feature S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6874201" y="4352626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01" y="4352626"/>
                <a:ext cx="4851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弧形箭號 (上彎) 37"/>
          <p:cNvSpPr/>
          <p:nvPr/>
        </p:nvSpPr>
        <p:spPr>
          <a:xfrm flipV="1">
            <a:off x="5636849" y="4791368"/>
            <a:ext cx="2947823" cy="494696"/>
          </a:xfrm>
          <a:prstGeom prst="curvedUpArrow">
            <a:avLst>
              <a:gd name="adj1" fmla="val 12729"/>
              <a:gd name="adj2" fmla="val 53651"/>
              <a:gd name="adj3" fmla="val 2841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109875" y="4835220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Activation Function</a:t>
            </a:r>
          </a:p>
        </p:txBody>
      </p:sp>
      <p:sp>
        <p:nvSpPr>
          <p:cNvPr id="43" name="橢圓 42"/>
          <p:cNvSpPr/>
          <p:nvPr/>
        </p:nvSpPr>
        <p:spPr>
          <a:xfrm>
            <a:off x="9430445" y="4596374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9634912" y="4652196"/>
            <a:ext cx="154150" cy="1524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9617611" y="4886316"/>
            <a:ext cx="154150" cy="152400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7948692" y="5430731"/>
            <a:ext cx="330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BC8FDD"/>
                </a:solidFill>
              </a:rPr>
              <a:t>New Feature 1</a:t>
            </a:r>
            <a:r>
              <a:rPr lang="en-US" altLang="zh-TW" dirty="0" smtClean="0"/>
              <a:t>, …, </a:t>
            </a:r>
            <a:r>
              <a:rPr lang="en-US" altLang="zh-TW" dirty="0" smtClean="0">
                <a:solidFill>
                  <a:srgbClr val="FF7C80"/>
                </a:solidFill>
              </a:rPr>
              <a:t>New Feature S</a:t>
            </a:r>
            <a:endParaRPr lang="zh-TW" altLang="en-US" dirty="0" smtClean="0">
              <a:solidFill>
                <a:srgbClr val="FF7C80"/>
              </a:solidFill>
            </a:endParaRPr>
          </a:p>
          <a:p>
            <a:endParaRPr lang="zh-TW" altLang="en-US" dirty="0" smtClean="0"/>
          </a:p>
        </p:txBody>
      </p:sp>
      <p:sp>
        <p:nvSpPr>
          <p:cNvPr id="40" name="標題 1"/>
          <p:cNvSpPr txBox="1">
            <a:spLocks/>
          </p:cNvSpPr>
          <p:nvPr/>
        </p:nvSpPr>
        <p:spPr>
          <a:xfrm>
            <a:off x="0" y="-76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Feature </a:t>
            </a:r>
            <a:r>
              <a:rPr lang="en-US" altLang="zh-TW" sz="3600" dirty="0" smtClean="0"/>
              <a:t>Propagation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127977" y="787190"/>
                <a:ext cx="1258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77" y="787190"/>
                <a:ext cx="12583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>
            <a:stCxn id="7" idx="3"/>
          </p:cNvCxnSpPr>
          <p:nvPr/>
        </p:nvCxnSpPr>
        <p:spPr>
          <a:xfrm flipH="1">
            <a:off x="3768090" y="2222723"/>
            <a:ext cx="542363" cy="2232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4623639" y="1332754"/>
            <a:ext cx="125639" cy="450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 flipV="1">
            <a:off x="4708363" y="2237694"/>
            <a:ext cx="553857" cy="2098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257541" y="3875274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</a:rPr>
              <a:t>Nonlinearity </a:t>
            </a:r>
            <a:r>
              <a:rPr lang="ja-JP" altLang="en-US" sz="3600" dirty="0" smtClean="0">
                <a:solidFill>
                  <a:srgbClr val="FF0000"/>
                </a:solidFill>
              </a:rPr>
              <a:t>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/>
      <p:bldP spid="43" grpId="0" animBg="1"/>
      <p:bldP spid="44" grpId="0" animBg="1"/>
      <p:bldP spid="45" grpId="0" animBg="1"/>
      <p:bldP spid="4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30" y="1549872"/>
            <a:ext cx="3280368" cy="22436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84" y="3822075"/>
            <a:ext cx="3480318" cy="241094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05444" y="2545562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graph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53553" y="6166303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571650" y="471392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nodes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79" y="72931"/>
            <a:ext cx="3212318" cy="22252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79" y="2321496"/>
            <a:ext cx="3213430" cy="22260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79" y="4594103"/>
            <a:ext cx="3212318" cy="222529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018969" y="1029162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 time propagation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974085" y="3107791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 times propagation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74085" y="5317128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 times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1326" y="558328"/>
                <a:ext cx="5348515" cy="84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 is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deterministic propagation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26" y="558328"/>
                <a:ext cx="5348515" cy="840166"/>
              </a:xfrm>
              <a:prstGeom prst="rect">
                <a:avLst/>
              </a:prstGeom>
              <a:blipFill>
                <a:blip r:embed="rId7"/>
                <a:stretch>
                  <a:fillRect l="-228" t="-4380" r="-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041538" y="5817901"/>
            <a:ext cx="485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dirty="0">
                <a:solidFill>
                  <a:srgbClr val="FF0000"/>
                </a:solidFill>
              </a:rPr>
              <a:t>Over-smooth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GCN Layer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8" y="3824520"/>
            <a:ext cx="11016515" cy="2835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07427" y="2409123"/>
                <a:ext cx="705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27" y="2409123"/>
                <a:ext cx="7053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99393" y="240912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393" y="2409123"/>
                <a:ext cx="5000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023900" y="2409123"/>
                <a:ext cx="697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0" y="2409123"/>
                <a:ext cx="6976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952732" y="2439899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32" y="2439899"/>
                <a:ext cx="5164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60147" y="2409122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7" y="2409122"/>
                <a:ext cx="5060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60147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7" y="1472216"/>
                <a:ext cx="5000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947483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83" y="188590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076731" y="147229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31" y="1472293"/>
                <a:ext cx="50007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064067" y="1885979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67" y="1885979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79307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307" y="1472216"/>
                <a:ext cx="5000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66643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43" y="1885902"/>
                <a:ext cx="5254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407550" y="1472216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50" y="1472216"/>
                <a:ext cx="50007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394886" y="1885902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886" y="1885902"/>
                <a:ext cx="5254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41378" y="1916679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78" y="1916679"/>
                <a:ext cx="51648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952732" y="1472292"/>
                <a:ext cx="5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32" y="1472292"/>
                <a:ext cx="5164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圓角矩形 22"/>
          <p:cNvSpPr/>
          <p:nvPr/>
        </p:nvSpPr>
        <p:spPr>
          <a:xfrm>
            <a:off x="775487" y="1480948"/>
            <a:ext cx="891698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8211737" y="1480948"/>
            <a:ext cx="891698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2804890" y="1472216"/>
            <a:ext cx="4710202" cy="1451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999023" y="2143259"/>
            <a:ext cx="506750" cy="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7583009" y="2143259"/>
            <a:ext cx="506750" cy="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11990" y="10985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Layer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423628" y="1094151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Hidden Layer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924779" y="1102884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 Layer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 rot="16200000">
            <a:off x="4767639" y="30551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=</a:t>
            </a:r>
            <a:endParaRPr lang="zh-TW" altLang="en-US" sz="4400" dirty="0"/>
          </a:p>
        </p:txBody>
      </p:sp>
      <p:cxnSp>
        <p:nvCxnSpPr>
          <p:cNvPr id="34" name="直線單箭頭接點 33"/>
          <p:cNvCxnSpPr>
            <a:endCxn id="40" idx="1"/>
          </p:cNvCxnSpPr>
          <p:nvPr/>
        </p:nvCxnSpPr>
        <p:spPr>
          <a:xfrm flipV="1">
            <a:off x="9358827" y="2671609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8763371" y="2674822"/>
            <a:ext cx="682594" cy="17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0421018" y="2409999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018" y="2409999"/>
                <a:ext cx="4916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10282344" y="11116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909202" y="2385142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3024057" y="2372084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5235935" y="2371189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06213" y="2367612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8332861" y="2388653"/>
            <a:ext cx="586815" cy="552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單箭頭接點 48"/>
          <p:cNvCxnSpPr>
            <a:stCxn id="43" idx="6"/>
            <a:endCxn id="44" idx="2"/>
          </p:cNvCxnSpPr>
          <p:nvPr/>
        </p:nvCxnSpPr>
        <p:spPr>
          <a:xfrm flipV="1">
            <a:off x="1496017" y="2648295"/>
            <a:ext cx="1528040" cy="1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44" idx="6"/>
            <a:endCxn id="45" idx="2"/>
          </p:cNvCxnSpPr>
          <p:nvPr/>
        </p:nvCxnSpPr>
        <p:spPr>
          <a:xfrm flipV="1">
            <a:off x="3610872" y="2647400"/>
            <a:ext cx="1625063" cy="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5" idx="6"/>
            <a:endCxn id="46" idx="2"/>
          </p:cNvCxnSpPr>
          <p:nvPr/>
        </p:nvCxnSpPr>
        <p:spPr>
          <a:xfrm flipV="1">
            <a:off x="5822750" y="2643823"/>
            <a:ext cx="1083463" cy="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6" idx="6"/>
            <a:endCxn id="47" idx="2"/>
          </p:cNvCxnSpPr>
          <p:nvPr/>
        </p:nvCxnSpPr>
        <p:spPr>
          <a:xfrm>
            <a:off x="7493028" y="2643823"/>
            <a:ext cx="839833" cy="2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線接點 2"/>
          <p:cNvCxnSpPr/>
          <p:nvPr/>
        </p:nvCxnSpPr>
        <p:spPr>
          <a:xfrm>
            <a:off x="6800850" y="1111616"/>
            <a:ext cx="714242" cy="219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6686550" y="1042988"/>
            <a:ext cx="971550" cy="2224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5129068" y="1111616"/>
            <a:ext cx="714242" cy="219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>
            <a:off x="5014768" y="1042988"/>
            <a:ext cx="971550" cy="2224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9650" y="4071182"/>
            <a:ext cx="2649569" cy="2329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4757738" y="4061220"/>
            <a:ext cx="2590801" cy="2453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3138093" y="427156"/>
            <a:ext cx="760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</a:rPr>
              <a:t>2-layer GCN in this paper! </a:t>
            </a:r>
            <a:r>
              <a:rPr lang="en-US" altLang="zh-TW" sz="3200" dirty="0" smtClean="0">
                <a:solidFill>
                  <a:srgbClr val="FF0000"/>
                </a:solidFill>
              </a:rPr>
              <a:t>It cannot be deep.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2472531"/>
            <a:ext cx="7905750" cy="29432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10100" y="1981200"/>
            <a:ext cx="22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Transduction Learning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934627" y="4631984"/>
            <a:ext cx="5469723" cy="30196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77794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Restriction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642" y="1115888"/>
            <a:ext cx="11784773" cy="6569325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Poor</a:t>
            </a:r>
            <a:r>
              <a:rPr lang="en-US" altLang="zh-TW" sz="2400" dirty="0" smtClean="0"/>
              <a:t> performance in </a:t>
            </a:r>
            <a:r>
              <a:rPr lang="en-US" altLang="zh-TW" sz="2400" dirty="0" smtClean="0">
                <a:solidFill>
                  <a:srgbClr val="FF0000"/>
                </a:solidFill>
              </a:rPr>
              <a:t>Inductive Learning</a:t>
            </a:r>
            <a:r>
              <a:rPr lang="en-US" altLang="zh-TW" sz="2400" dirty="0" smtClean="0"/>
              <a:t>. 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  <a:r>
              <a:rPr lang="en-US" altLang="zh-TW" sz="2400" dirty="0" smtClean="0"/>
              <a:t>why? (GCN cannot be deep, so it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highly depends on graph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local structure.)  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	Need Coarsen, </a:t>
            </a:r>
            <a:r>
              <a:rPr lang="en-US" altLang="zh-TW" sz="24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GraphSAGE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, LGCL, GATs</a:t>
            </a:r>
            <a:endParaRPr lang="en-US" altLang="zh-TW" sz="2400" dirty="0" smtClean="0">
              <a:solidFill>
                <a:srgbClr val="00B050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Poor</a:t>
            </a:r>
            <a:r>
              <a:rPr lang="en-US" altLang="zh-TW" sz="2400" dirty="0" smtClean="0"/>
              <a:t> performance in </a:t>
            </a:r>
            <a:r>
              <a:rPr lang="en-US" altLang="zh-TW" sz="2400" dirty="0" smtClean="0">
                <a:solidFill>
                  <a:srgbClr val="FF0000"/>
                </a:solidFill>
              </a:rPr>
              <a:t>Direct Graph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有</a:t>
            </a:r>
            <a:r>
              <a:rPr lang="zh-TW" altLang="en-US" sz="2400" dirty="0"/>
              <a:t>向</a:t>
            </a:r>
            <a:r>
              <a:rPr lang="zh-TW" altLang="en-US" sz="2400" dirty="0" smtClean="0"/>
              <a:t>圖</a:t>
            </a:r>
            <a:r>
              <a:rPr lang="en-US" altLang="zh-TW" sz="2400" dirty="0" smtClean="0"/>
              <a:t>).</a:t>
            </a:r>
          </a:p>
          <a:p>
            <a:pPr marL="0" indent="0">
              <a:buNone/>
            </a:pPr>
            <a:r>
              <a:rPr lang="en-US" altLang="zh-TW" sz="2400" dirty="0" smtClean="0"/>
              <a:t>	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Need Learnable weight for feature propagation (</a:t>
            </a:r>
            <a:r>
              <a:rPr lang="en-US" altLang="zh-TW" sz="2400" dirty="0">
                <a:solidFill>
                  <a:srgbClr val="00B050"/>
                </a:solidFill>
                <a:sym typeface="Wingdings" panose="05000000000000000000" pitchFamily="2" charset="2"/>
              </a:rPr>
              <a:t>LGCL 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, GATs)</a:t>
            </a:r>
            <a:endParaRPr lang="en-US" altLang="zh-TW" sz="2400" dirty="0" smtClean="0"/>
          </a:p>
          <a:p>
            <a:r>
              <a:rPr lang="en-US" altLang="zh-TW" sz="2400" dirty="0" smtClean="0"/>
              <a:t>Because of </a:t>
            </a:r>
            <a:r>
              <a:rPr lang="en-US" altLang="zh-TW" sz="2400" dirty="0" smtClean="0">
                <a:solidFill>
                  <a:srgbClr val="FF0000"/>
                </a:solidFill>
              </a:rPr>
              <a:t>over-smooth</a:t>
            </a:r>
            <a:r>
              <a:rPr lang="en-US" altLang="zh-TW" sz="2400" dirty="0" smtClean="0"/>
              <a:t> when model is deep, it should be </a:t>
            </a:r>
            <a:r>
              <a:rPr lang="en-US" altLang="zh-TW" sz="2400" dirty="0" smtClean="0">
                <a:solidFill>
                  <a:srgbClr val="FF0000"/>
                </a:solidFill>
              </a:rPr>
              <a:t>shallow</a:t>
            </a:r>
            <a:r>
              <a:rPr lang="en-US" altLang="zh-TW" sz="2400" dirty="0" smtClean="0"/>
              <a:t>.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ResGCN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zh-TW" sz="2400" dirty="0" err="1" smtClean="0">
                <a:solidFill>
                  <a:srgbClr val="00B050"/>
                </a:solidFill>
              </a:rPr>
              <a:t>DenseGCN</a:t>
            </a:r>
            <a:r>
              <a:rPr lang="en-US" altLang="zh-TW" sz="2400" dirty="0" smtClean="0">
                <a:solidFill>
                  <a:srgbClr val="00B050"/>
                </a:solidFill>
              </a:rPr>
              <a:t>, </a:t>
            </a:r>
            <a:r>
              <a:rPr lang="en-US" altLang="zh-TW" sz="2400" dirty="0">
                <a:solidFill>
                  <a:srgbClr val="00B050"/>
                </a:solidFill>
              </a:rPr>
              <a:t>Cluster </a:t>
            </a:r>
            <a:r>
              <a:rPr lang="en-US" altLang="zh-TW" sz="2400" dirty="0" smtClean="0">
                <a:solidFill>
                  <a:srgbClr val="00B050"/>
                </a:solidFill>
              </a:rPr>
              <a:t>GCN, …</a:t>
            </a:r>
          </a:p>
          <a:p>
            <a:r>
              <a:rPr lang="en-US" altLang="zh-TW" sz="2400" dirty="0" smtClean="0"/>
              <a:t>Because Laplacian is deterministic propagation, GCN </a:t>
            </a:r>
            <a:r>
              <a:rPr lang="en-US" altLang="zh-TW" sz="2400" dirty="0" smtClean="0">
                <a:solidFill>
                  <a:srgbClr val="FF0000"/>
                </a:solidFill>
              </a:rPr>
              <a:t>highly depends on neighbor and graph structure</a:t>
            </a:r>
            <a:r>
              <a:rPr lang="en-US" altLang="zh-TW" sz="2400" dirty="0" smtClean="0"/>
              <a:t>. Hence, new features are easily disturbed by potential noise such </a:t>
            </a:r>
            <a:r>
              <a:rPr lang="en-US" altLang="zh-TW" sz="2400" dirty="0" smtClean="0">
                <a:solidFill>
                  <a:srgbClr val="FF0000"/>
                </a:solidFill>
              </a:rPr>
              <a:t>as adversarial perturbations</a:t>
            </a:r>
            <a:r>
              <a:rPr lang="en-US" altLang="zh-TW" sz="2400" dirty="0" smtClean="0"/>
              <a:t>.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	Graph-pooling (LGCL, G-U-Nets)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B050"/>
                </a:solidFill>
              </a:rPr>
              <a:t>	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Perturbation method </a:t>
            </a:r>
            <a:b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</a:b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		(dropout, </a:t>
            </a:r>
            <a:r>
              <a:rPr lang="en-US" altLang="zh-TW" sz="24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DropEdge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zh-TW" sz="24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DropNode</a:t>
            </a:r>
            <a:r>
              <a:rPr lang="en-US" altLang="zh-TW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)</a:t>
            </a:r>
            <a:endParaRPr lang="en-US" altLang="zh-TW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50"/>
              </a:solidFill>
            </a:endParaRPr>
          </a:p>
          <a:p>
            <a:endParaRPr lang="en-US" altLang="zh-TW" sz="2400" dirty="0" smtClean="0"/>
          </a:p>
        </p:txBody>
      </p:sp>
      <p:sp>
        <p:nvSpPr>
          <p:cNvPr id="77" name="橢圓 76"/>
          <p:cNvSpPr/>
          <p:nvPr/>
        </p:nvSpPr>
        <p:spPr>
          <a:xfrm>
            <a:off x="6863307" y="5760184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6265049" y="6127614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接點 78"/>
          <p:cNvCxnSpPr>
            <a:stCxn id="78" idx="7"/>
            <a:endCxn id="77" idx="3"/>
          </p:cNvCxnSpPr>
          <p:nvPr/>
        </p:nvCxnSpPr>
        <p:spPr>
          <a:xfrm flipV="1">
            <a:off x="6537313" y="6026820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79"/>
          <p:cNvSpPr/>
          <p:nvPr/>
        </p:nvSpPr>
        <p:spPr>
          <a:xfrm>
            <a:off x="6803295" y="5164642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2" name="直線接點 81"/>
          <p:cNvCxnSpPr>
            <a:stCxn id="77" idx="0"/>
            <a:endCxn id="80" idx="4"/>
          </p:cNvCxnSpPr>
          <p:nvPr/>
        </p:nvCxnSpPr>
        <p:spPr>
          <a:xfrm flipH="1" flipV="1">
            <a:off x="6962784" y="5477026"/>
            <a:ext cx="60012" cy="283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橢圓 84"/>
          <p:cNvSpPr/>
          <p:nvPr/>
        </p:nvSpPr>
        <p:spPr>
          <a:xfrm>
            <a:off x="7508278" y="5821948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/>
          <p:cNvCxnSpPr>
            <a:stCxn id="77" idx="6"/>
            <a:endCxn id="85" idx="2"/>
          </p:cNvCxnSpPr>
          <p:nvPr/>
        </p:nvCxnSpPr>
        <p:spPr>
          <a:xfrm>
            <a:off x="7182284" y="5916376"/>
            <a:ext cx="325994" cy="61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/>
          <p:cNvSpPr/>
          <p:nvPr/>
        </p:nvSpPr>
        <p:spPr>
          <a:xfrm>
            <a:off x="9293020" y="6120896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1" name="直線接點 90"/>
          <p:cNvCxnSpPr>
            <a:stCxn id="90" idx="7"/>
            <a:endCxn id="89" idx="3"/>
          </p:cNvCxnSpPr>
          <p:nvPr/>
        </p:nvCxnSpPr>
        <p:spPr>
          <a:xfrm flipV="1">
            <a:off x="9565284" y="6020102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91"/>
          <p:cNvSpPr/>
          <p:nvPr/>
        </p:nvSpPr>
        <p:spPr>
          <a:xfrm>
            <a:off x="9831266" y="5157924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>
            <a:stCxn id="89" idx="0"/>
            <a:endCxn id="92" idx="4"/>
          </p:cNvCxnSpPr>
          <p:nvPr/>
        </p:nvCxnSpPr>
        <p:spPr>
          <a:xfrm flipH="1" flipV="1">
            <a:off x="9990755" y="5470308"/>
            <a:ext cx="60012" cy="283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/>
          <p:cNvSpPr/>
          <p:nvPr/>
        </p:nvSpPr>
        <p:spPr>
          <a:xfrm>
            <a:off x="10536249" y="5815230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接點 94"/>
          <p:cNvCxnSpPr>
            <a:stCxn id="89" idx="6"/>
            <a:endCxn id="94" idx="2"/>
          </p:cNvCxnSpPr>
          <p:nvPr/>
        </p:nvCxnSpPr>
        <p:spPr>
          <a:xfrm>
            <a:off x="10210255" y="5909658"/>
            <a:ext cx="325994" cy="61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95"/>
          <p:cNvSpPr/>
          <p:nvPr/>
        </p:nvSpPr>
        <p:spPr>
          <a:xfrm>
            <a:off x="6863307" y="5753466"/>
            <a:ext cx="318977" cy="31238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7" name="直線單箭頭接點 96"/>
          <p:cNvCxnSpPr/>
          <p:nvPr/>
        </p:nvCxnSpPr>
        <p:spPr>
          <a:xfrm flipH="1" flipV="1">
            <a:off x="7222977" y="5877878"/>
            <a:ext cx="264664" cy="50513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橢圓 98"/>
          <p:cNvSpPr/>
          <p:nvPr/>
        </p:nvSpPr>
        <p:spPr>
          <a:xfrm>
            <a:off x="9891277" y="5753466"/>
            <a:ext cx="318977" cy="31238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9891278" y="5753466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7735471" y="5238963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7986744" y="5597274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8091790" y="594389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8054448" y="6433280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" name="直線接點 103"/>
          <p:cNvCxnSpPr>
            <a:stCxn id="85" idx="0"/>
          </p:cNvCxnSpPr>
          <p:nvPr/>
        </p:nvCxnSpPr>
        <p:spPr>
          <a:xfrm flipV="1">
            <a:off x="7667767" y="5515743"/>
            <a:ext cx="156560" cy="306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85" idx="7"/>
            <a:endCxn id="101" idx="2"/>
          </p:cNvCxnSpPr>
          <p:nvPr/>
        </p:nvCxnSpPr>
        <p:spPr>
          <a:xfrm flipV="1">
            <a:off x="7780542" y="5753466"/>
            <a:ext cx="206202" cy="1142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85" idx="6"/>
            <a:endCxn id="102" idx="2"/>
          </p:cNvCxnSpPr>
          <p:nvPr/>
        </p:nvCxnSpPr>
        <p:spPr>
          <a:xfrm>
            <a:off x="7827255" y="5978140"/>
            <a:ext cx="264535" cy="1219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>
            <a:stCxn id="85" idx="5"/>
            <a:endCxn id="103" idx="1"/>
          </p:cNvCxnSpPr>
          <p:nvPr/>
        </p:nvCxnSpPr>
        <p:spPr>
          <a:xfrm>
            <a:off x="7780542" y="6088584"/>
            <a:ext cx="320619" cy="390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/>
          <p:cNvSpPr/>
          <p:nvPr/>
        </p:nvSpPr>
        <p:spPr>
          <a:xfrm>
            <a:off x="6862760" y="5755847"/>
            <a:ext cx="318977" cy="31238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7730759" y="5238963"/>
            <a:ext cx="318977" cy="312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982032" y="5597274"/>
            <a:ext cx="318977" cy="312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8087078" y="5943899"/>
            <a:ext cx="318977" cy="312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049736" y="6433280"/>
            <a:ext cx="318977" cy="312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/>
          <p:cNvCxnSpPr/>
          <p:nvPr/>
        </p:nvCxnSpPr>
        <p:spPr>
          <a:xfrm flipV="1">
            <a:off x="7673654" y="5587231"/>
            <a:ext cx="72393" cy="12371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7810145" y="5737814"/>
            <a:ext cx="117426" cy="5750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7869752" y="5953810"/>
            <a:ext cx="131120" cy="3582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920835" y="6187274"/>
            <a:ext cx="80037" cy="965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94" grpId="0" animBg="1"/>
      <p:bldP spid="96" grpId="0" animBg="1"/>
      <p:bldP spid="89" grpId="0" animBg="1"/>
      <p:bldP spid="100" grpId="0" animBg="1"/>
      <p:bldP spid="101" grpId="0" animBg="1"/>
      <p:bldP spid="102" grpId="0" animBg="1"/>
      <p:bldP spid="103" grpId="0" animBg="1"/>
      <p:bldP spid="120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24818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code – create GC Layer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6688" y="765704"/>
            <a:ext cx="361586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5"/>
                </a:solidFill>
              </a:rPr>
              <a:t>import</a:t>
            </a:r>
            <a:r>
              <a:rPr lang="en-US" altLang="zh-TW" sz="1400" dirty="0"/>
              <a:t> math </a:t>
            </a:r>
            <a:endParaRPr lang="en-US" altLang="zh-TW" sz="1400" dirty="0" smtClean="0"/>
          </a:p>
          <a:p>
            <a:r>
              <a:rPr lang="en-US" altLang="zh-TW" sz="1400" dirty="0" smtClean="0">
                <a:solidFill>
                  <a:schemeClr val="accent5"/>
                </a:solidFill>
              </a:rPr>
              <a:t>import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torch </a:t>
            </a:r>
            <a:endParaRPr lang="en-US" altLang="zh-TW" sz="1400" dirty="0" smtClean="0"/>
          </a:p>
          <a:p>
            <a:r>
              <a:rPr lang="en-US" altLang="zh-TW" sz="1400" dirty="0" smtClean="0">
                <a:solidFill>
                  <a:schemeClr val="accent5"/>
                </a:solidFill>
              </a:rPr>
              <a:t>from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torch.nn.parameter</a:t>
            </a:r>
            <a:r>
              <a:rPr lang="en-US" altLang="zh-TW" sz="1400" dirty="0"/>
              <a:t> </a:t>
            </a:r>
            <a:r>
              <a:rPr lang="en-US" altLang="zh-TW" sz="1400" dirty="0" smtClean="0">
                <a:solidFill>
                  <a:schemeClr val="accent5"/>
                </a:solidFill>
              </a:rPr>
              <a:t>import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Parameter </a:t>
            </a:r>
            <a:endParaRPr lang="en-US" altLang="zh-TW" sz="1400" dirty="0" smtClean="0"/>
          </a:p>
          <a:p>
            <a:r>
              <a:rPr lang="en-US" altLang="zh-TW" sz="1400" dirty="0" smtClean="0">
                <a:solidFill>
                  <a:schemeClr val="accent5"/>
                </a:solidFill>
              </a:rPr>
              <a:t>from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torch.nn.modules.module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import</a:t>
            </a:r>
            <a:r>
              <a:rPr lang="en-US" altLang="zh-TW" sz="1400" dirty="0"/>
              <a:t> Module</a:t>
            </a:r>
            <a:endParaRPr lang="zh-TW" altLang="en-US" sz="1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0619" y="1772268"/>
            <a:ext cx="5565883" cy="5047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400" dirty="0"/>
              <a:t>class </a:t>
            </a:r>
            <a:r>
              <a:rPr lang="en-US" altLang="zh-TW" sz="1400" dirty="0" err="1">
                <a:solidFill>
                  <a:srgbClr val="FF0000"/>
                </a:solidFill>
              </a:rPr>
              <a:t>GraphConvolution</a:t>
            </a:r>
            <a:r>
              <a:rPr lang="en-US" altLang="zh-TW" sz="1400" dirty="0"/>
              <a:t>(Module</a:t>
            </a:r>
            <a:r>
              <a:rPr lang="en-US" altLang="zh-TW" sz="1400" dirty="0" smtClean="0"/>
              <a:t>):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</a:t>
            </a:r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__</a:t>
            </a:r>
            <a:r>
              <a:rPr lang="en-US" altLang="zh-TW" sz="1400" dirty="0" err="1">
                <a:solidFill>
                  <a:srgbClr val="FF0000"/>
                </a:solidFill>
              </a:rPr>
              <a:t>init</a:t>
            </a:r>
            <a:r>
              <a:rPr lang="en-US" altLang="zh-TW" sz="1400" dirty="0" smtClean="0">
                <a:solidFill>
                  <a:srgbClr val="FF0000"/>
                </a:solidFill>
              </a:rPr>
              <a:t>__</a:t>
            </a:r>
            <a:r>
              <a:rPr lang="en-US" altLang="zh-TW" sz="1400" dirty="0" smtClean="0"/>
              <a:t>(</a:t>
            </a:r>
            <a:r>
              <a:rPr lang="en-US" altLang="zh-TW" sz="1400" dirty="0"/>
              <a:t>self, </a:t>
            </a:r>
            <a:r>
              <a:rPr lang="en-US" altLang="zh-TW" sz="1400" dirty="0" err="1"/>
              <a:t>in_features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out_features</a:t>
            </a:r>
            <a:r>
              <a:rPr lang="en-US" altLang="zh-TW" sz="1400" dirty="0"/>
              <a:t>, bias=</a:t>
            </a:r>
            <a:r>
              <a:rPr lang="en-US" altLang="zh-TW" sz="1400" dirty="0">
                <a:solidFill>
                  <a:srgbClr val="C00000"/>
                </a:solidFill>
              </a:rPr>
              <a:t>True</a:t>
            </a:r>
            <a:r>
              <a:rPr lang="en-US" altLang="zh-TW" sz="1400" dirty="0" smtClean="0"/>
              <a:t>):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>
                <a:solidFill>
                  <a:srgbClr val="00B050"/>
                </a:solidFill>
              </a:rPr>
              <a:t>super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GraphConvolution</a:t>
            </a:r>
            <a:r>
              <a:rPr lang="en-US" altLang="zh-TW" sz="1400" dirty="0"/>
              <a:t>, self).__</a:t>
            </a:r>
            <a:r>
              <a:rPr lang="en-US" altLang="zh-TW" sz="1400" dirty="0" err="1"/>
              <a:t>init</a:t>
            </a:r>
            <a:r>
              <a:rPr lang="en-US" altLang="zh-TW" sz="1400" dirty="0"/>
              <a:t>__()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 err="1"/>
              <a:t>self.in_features</a:t>
            </a:r>
            <a:r>
              <a:rPr lang="en-US" altLang="zh-TW" sz="1400" dirty="0"/>
              <a:t> = </a:t>
            </a:r>
            <a:r>
              <a:rPr lang="en-US" altLang="zh-TW" sz="1400" dirty="0" err="1" smtClean="0"/>
              <a:t>in_features</a:t>
            </a:r>
            <a:endParaRPr lang="en-US" altLang="zh-TW" sz="1400" dirty="0" smtClean="0"/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self.out_features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</a:t>
            </a:r>
            <a:r>
              <a:rPr lang="en-US" altLang="zh-TW" sz="1400" dirty="0" err="1" smtClean="0"/>
              <a:t>out_features</a:t>
            </a:r>
            <a:endParaRPr lang="en-US" altLang="zh-TW" sz="1400" dirty="0" smtClean="0"/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self.weight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Parameter(</a:t>
            </a:r>
            <a:r>
              <a:rPr lang="en-US" altLang="zh-TW" sz="1400" dirty="0" err="1"/>
              <a:t>torch.FloatTensor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in_features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out_features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smtClean="0">
                <a:solidFill>
                  <a:schemeClr val="accent5"/>
                </a:solidFill>
              </a:rPr>
              <a:t>if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bias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</a:t>
            </a:r>
            <a:r>
              <a:rPr lang="en-US" altLang="zh-TW" sz="1400" dirty="0" err="1" smtClean="0"/>
              <a:t>self.bias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Parameter(</a:t>
            </a:r>
            <a:r>
              <a:rPr lang="en-US" altLang="zh-TW" sz="1400" dirty="0" err="1"/>
              <a:t>torch.FloatTensor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out_features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smtClean="0">
                <a:solidFill>
                  <a:schemeClr val="accent5"/>
                </a:solidFill>
              </a:rPr>
              <a:t>else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</a:t>
            </a:r>
            <a:r>
              <a:rPr lang="en-US" altLang="zh-TW" sz="1400" dirty="0" err="1" smtClean="0"/>
              <a:t>self.register_parameter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00B050"/>
                </a:solidFill>
              </a:rPr>
              <a:t>'bias'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C00000"/>
                </a:solidFill>
              </a:rPr>
              <a:t>None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 err="1"/>
              <a:t>self.reset_parameters</a:t>
            </a:r>
            <a:r>
              <a:rPr lang="en-US" altLang="zh-TW" sz="1400" dirty="0" smtClean="0"/>
              <a:t>()</a:t>
            </a:r>
          </a:p>
          <a:p>
            <a:r>
              <a:rPr lang="en-US" altLang="zh-TW" sz="1400" dirty="0" smtClean="0"/>
              <a:t>    </a:t>
            </a:r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>
                <a:solidFill>
                  <a:srgbClr val="FF0000"/>
                </a:solidFill>
              </a:rPr>
              <a:t>reset_parameters</a:t>
            </a:r>
            <a:r>
              <a:rPr lang="en-US" altLang="zh-TW" sz="1400" dirty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stdv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1. / </a:t>
            </a:r>
            <a:r>
              <a:rPr lang="en-US" altLang="zh-TW" sz="1400" dirty="0" err="1"/>
              <a:t>math.sqrt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self.weight.size</a:t>
            </a:r>
            <a:r>
              <a:rPr lang="en-US" altLang="zh-TW" sz="1400" dirty="0"/>
              <a:t>(1))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 err="1"/>
              <a:t>self.weight.data.uniform</a:t>
            </a:r>
            <a:r>
              <a:rPr lang="en-US" altLang="zh-TW" sz="1400" dirty="0"/>
              <a:t>_(-</a:t>
            </a:r>
            <a:r>
              <a:rPr lang="en-US" altLang="zh-TW" sz="1400" dirty="0" err="1"/>
              <a:t>stdv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stdv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>
                <a:solidFill>
                  <a:schemeClr val="accent5"/>
                </a:solidFill>
              </a:rPr>
              <a:t>if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self.bias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is not </a:t>
            </a:r>
            <a:r>
              <a:rPr lang="en-US" altLang="zh-TW" sz="1400" dirty="0">
                <a:solidFill>
                  <a:srgbClr val="C00000"/>
                </a:solidFill>
              </a:rPr>
              <a:t>None</a:t>
            </a:r>
            <a:r>
              <a:rPr lang="en-US" altLang="zh-TW" sz="1400" dirty="0"/>
              <a:t>:</a:t>
            </a:r>
          </a:p>
          <a:p>
            <a:r>
              <a:rPr lang="en-US" altLang="zh-TW" sz="1400" dirty="0"/>
              <a:t>            </a:t>
            </a:r>
            <a:r>
              <a:rPr lang="en-US" altLang="zh-TW" sz="1400" dirty="0" err="1"/>
              <a:t>self.bias.data.uniform</a:t>
            </a:r>
            <a:r>
              <a:rPr lang="en-US" altLang="zh-TW" sz="1400" dirty="0"/>
              <a:t>_(-</a:t>
            </a:r>
            <a:r>
              <a:rPr lang="en-US" altLang="zh-TW" sz="1400" dirty="0" err="1"/>
              <a:t>stdv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stdv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</a:t>
            </a:r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forward</a:t>
            </a:r>
            <a:r>
              <a:rPr lang="en-US" altLang="zh-TW" sz="1400" dirty="0"/>
              <a:t>(self, input, </a:t>
            </a:r>
            <a:r>
              <a:rPr lang="en-US" altLang="zh-TW" sz="1400" dirty="0" err="1"/>
              <a:t>adj</a:t>
            </a:r>
            <a:r>
              <a:rPr lang="en-US" altLang="zh-TW" sz="1400" dirty="0"/>
              <a:t>):</a:t>
            </a:r>
          </a:p>
          <a:p>
            <a:r>
              <a:rPr lang="en-US" altLang="zh-TW" sz="1400" dirty="0"/>
              <a:t>        support = torch.mm(input, </a:t>
            </a:r>
            <a:r>
              <a:rPr lang="en-US" altLang="zh-TW" sz="1400" dirty="0" err="1"/>
              <a:t>self.weight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/>
              <a:t>        output = </a:t>
            </a:r>
            <a:r>
              <a:rPr lang="en-US" altLang="zh-TW" sz="1400" dirty="0" err="1"/>
              <a:t>torch.spmm</a:t>
            </a:r>
            <a:r>
              <a:rPr lang="en-US" altLang="zh-TW" sz="1400" dirty="0"/>
              <a:t>(</a:t>
            </a:r>
            <a:r>
              <a:rPr lang="en-US" altLang="zh-TW" sz="1400" dirty="0" err="1"/>
              <a:t>adj</a:t>
            </a:r>
            <a:r>
              <a:rPr lang="en-US" altLang="zh-TW" sz="1400" dirty="0"/>
              <a:t>, support)</a:t>
            </a:r>
          </a:p>
          <a:p>
            <a:r>
              <a:rPr lang="en-US" altLang="zh-TW" sz="1400" dirty="0"/>
              <a:t>        </a:t>
            </a:r>
            <a:r>
              <a:rPr lang="en-US" altLang="zh-TW" sz="1400" dirty="0">
                <a:solidFill>
                  <a:schemeClr val="accent5"/>
                </a:solidFill>
              </a:rPr>
              <a:t>if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self.bias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is not </a:t>
            </a:r>
            <a:r>
              <a:rPr lang="en-US" altLang="zh-TW" sz="1400" dirty="0">
                <a:solidFill>
                  <a:srgbClr val="C00000"/>
                </a:solidFill>
              </a:rPr>
              <a:t>None</a:t>
            </a:r>
            <a:r>
              <a:rPr lang="en-US" altLang="zh-TW" sz="1400" dirty="0"/>
              <a:t>:</a:t>
            </a:r>
          </a:p>
          <a:p>
            <a:r>
              <a:rPr lang="en-US" altLang="zh-TW" sz="1400" dirty="0"/>
              <a:t>            </a:t>
            </a:r>
            <a:r>
              <a:rPr lang="en-US" altLang="zh-TW" sz="1400" dirty="0">
                <a:solidFill>
                  <a:schemeClr val="accent5"/>
                </a:solidFill>
              </a:rPr>
              <a:t>return</a:t>
            </a:r>
            <a:r>
              <a:rPr lang="en-US" altLang="zh-TW" sz="1400" dirty="0"/>
              <a:t> output + </a:t>
            </a:r>
            <a:r>
              <a:rPr lang="en-US" altLang="zh-TW" sz="1400" dirty="0" err="1"/>
              <a:t>self.bias</a:t>
            </a:r>
            <a:endParaRPr lang="en-US" altLang="zh-TW" sz="1400" dirty="0"/>
          </a:p>
          <a:p>
            <a:r>
              <a:rPr lang="en-US" altLang="zh-TW" sz="1400" dirty="0"/>
              <a:t>        </a:t>
            </a:r>
            <a:r>
              <a:rPr lang="en-US" altLang="zh-TW" sz="1400" dirty="0">
                <a:solidFill>
                  <a:schemeClr val="accent5"/>
                </a:solidFill>
              </a:rPr>
              <a:t>else</a:t>
            </a:r>
            <a:r>
              <a:rPr lang="en-US" altLang="zh-TW" sz="1400" dirty="0"/>
              <a:t>:</a:t>
            </a:r>
          </a:p>
          <a:p>
            <a:r>
              <a:rPr lang="en-US" altLang="zh-TW" sz="1400" dirty="0"/>
              <a:t>            </a:t>
            </a:r>
            <a:r>
              <a:rPr lang="en-US" altLang="zh-TW" sz="1400" dirty="0">
                <a:solidFill>
                  <a:schemeClr val="accent5"/>
                </a:solidFill>
              </a:rPr>
              <a:t>return</a:t>
            </a:r>
            <a:r>
              <a:rPr lang="en-US" altLang="zh-TW" sz="1400" dirty="0"/>
              <a:t> output</a:t>
            </a:r>
            <a:endParaRPr lang="zh-TW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7971014" y="1832498"/>
            <a:ext cx="1558290" cy="1257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45621" y="765704"/>
            <a:ext cx="34090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/>
              <a:t>torch.nn.modules.module.Module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2"/>
          </p:cNvCxnSpPr>
          <p:nvPr/>
        </p:nvCxnSpPr>
        <p:spPr>
          <a:xfrm>
            <a:off x="8750159" y="1135036"/>
            <a:ext cx="4966" cy="712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658100" y="2461148"/>
            <a:ext cx="478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489715" y="2276482"/>
            <a:ext cx="124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in_features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414934" y="2461148"/>
            <a:ext cx="478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938911" y="2276482"/>
            <a:ext cx="139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out_features</a:t>
            </a:r>
            <a:endParaRPr lang="en-US" altLang="zh-TW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701277" y="12980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super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92658" y="1241448"/>
            <a:ext cx="30898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/>
              <a:t>torch.nn.parameter.Parameter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cxnSp>
        <p:nvCxnSpPr>
          <p:cNvPr id="22" name="直線單箭頭接點 21"/>
          <p:cNvCxnSpPr>
            <a:stCxn id="21" idx="3"/>
            <a:endCxn id="25" idx="1"/>
          </p:cNvCxnSpPr>
          <p:nvPr/>
        </p:nvCxnSpPr>
        <p:spPr>
          <a:xfrm>
            <a:off x="7682543" y="1426114"/>
            <a:ext cx="858678" cy="7345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541221" y="1975962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221" y="1975962"/>
                <a:ext cx="41421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8198427" y="2498474"/>
            <a:ext cx="1330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.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reset_parameters</a:t>
            </a:r>
            <a:endParaRPr lang="zh-TW" altLang="en-US" sz="1200" dirty="0"/>
          </a:p>
        </p:txBody>
      </p:sp>
      <p:sp>
        <p:nvSpPr>
          <p:cNvPr id="36" name="矩形 35"/>
          <p:cNvSpPr/>
          <p:nvPr/>
        </p:nvSpPr>
        <p:spPr>
          <a:xfrm>
            <a:off x="8199162" y="2741208"/>
            <a:ext cx="712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.forward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7361296" y="5864781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96" y="586478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8570151" y="3915591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151" y="3915591"/>
                <a:ext cx="4142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/>
          <p:cNvCxnSpPr/>
          <p:nvPr/>
        </p:nvCxnSpPr>
        <p:spPr>
          <a:xfrm flipH="1">
            <a:off x="8777259" y="4207713"/>
            <a:ext cx="2" cy="8055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8084057" y="4366933"/>
            <a:ext cx="1330877" cy="2769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.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reset_parameters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8570151" y="4908099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151" y="4908099"/>
                <a:ext cx="4142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/>
          <p:nvPr/>
        </p:nvCxnSpPr>
        <p:spPr>
          <a:xfrm>
            <a:off x="7753583" y="6049447"/>
            <a:ext cx="667456" cy="2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421039" y="5910948"/>
            <a:ext cx="712439" cy="2769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.forward</a:t>
            </a:r>
            <a:endParaRPr lang="zh-TW" altLang="en-US" sz="12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8111882" y="3126850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Hidden Layer</a:t>
            </a:r>
            <a:endParaRPr lang="zh-TW" altLang="en-US" dirty="0"/>
          </a:p>
        </p:txBody>
      </p:sp>
      <p:cxnSp>
        <p:nvCxnSpPr>
          <p:cNvPr id="53" name="直線單箭頭接點 52"/>
          <p:cNvCxnSpPr/>
          <p:nvPr/>
        </p:nvCxnSpPr>
        <p:spPr>
          <a:xfrm>
            <a:off x="9146229" y="6046795"/>
            <a:ext cx="667456" cy="2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9800934" y="5862129"/>
                <a:ext cx="563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934" y="5862129"/>
                <a:ext cx="5632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stCxn id="44" idx="2"/>
            <a:endCxn id="50" idx="0"/>
          </p:cNvCxnSpPr>
          <p:nvPr/>
        </p:nvCxnSpPr>
        <p:spPr>
          <a:xfrm>
            <a:off x="8777259" y="5277431"/>
            <a:ext cx="0" cy="633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855080" y="4627508"/>
            <a:ext cx="6969833" cy="1788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TW" sz="1400" dirty="0" smtClean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-24818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code – create GCN 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569495" y="40203"/>
            <a:ext cx="243861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5"/>
                </a:solidFill>
              </a:rPr>
              <a:t>import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torch.nn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as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nn</a:t>
            </a:r>
            <a:r>
              <a:rPr lang="en-US" altLang="zh-TW" sz="1400" dirty="0"/>
              <a:t> </a:t>
            </a:r>
            <a:endParaRPr lang="en-US" altLang="zh-TW" sz="1400" dirty="0" smtClean="0"/>
          </a:p>
          <a:p>
            <a:r>
              <a:rPr lang="en-US" altLang="zh-TW" sz="1400" dirty="0" smtClean="0">
                <a:solidFill>
                  <a:schemeClr val="accent5"/>
                </a:solidFill>
              </a:rPr>
              <a:t>import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torch.nn.functional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as</a:t>
            </a:r>
            <a:r>
              <a:rPr lang="en-US" altLang="zh-TW" sz="1400" dirty="0"/>
              <a:t> F</a:t>
            </a:r>
            <a:endParaRPr lang="zh-TW" altLang="en-US" sz="1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69495" y="669749"/>
            <a:ext cx="4200189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400" dirty="0"/>
              <a:t>class </a:t>
            </a:r>
            <a:r>
              <a:rPr lang="en-US" altLang="zh-TW" sz="1400" dirty="0">
                <a:solidFill>
                  <a:srgbClr val="FF0000"/>
                </a:solidFill>
              </a:rPr>
              <a:t>GCN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nn.Module</a:t>
            </a:r>
            <a:r>
              <a:rPr lang="en-US" altLang="zh-TW" sz="1400" dirty="0" smtClean="0"/>
              <a:t>):</a:t>
            </a:r>
          </a:p>
          <a:p>
            <a:r>
              <a:rPr lang="en-US" altLang="zh-TW" sz="1400" dirty="0" smtClean="0"/>
              <a:t>    </a:t>
            </a:r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__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init</a:t>
            </a:r>
            <a:r>
              <a:rPr lang="en-US" altLang="zh-TW" sz="1400" dirty="0" smtClean="0">
                <a:solidFill>
                  <a:srgbClr val="FF0000"/>
                </a:solidFill>
              </a:rPr>
              <a:t>__</a:t>
            </a:r>
            <a:r>
              <a:rPr lang="en-US" altLang="zh-TW" sz="1400" dirty="0"/>
              <a:t>(self, </a:t>
            </a:r>
            <a:r>
              <a:rPr lang="en-US" altLang="zh-TW" sz="1400" dirty="0" err="1"/>
              <a:t>nfeat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nhid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nclass</a:t>
            </a:r>
            <a:r>
              <a:rPr lang="en-US" altLang="zh-TW" sz="1400" dirty="0"/>
              <a:t>, dropout):</a:t>
            </a:r>
          </a:p>
          <a:p>
            <a:r>
              <a:rPr lang="zh-TW" altLang="en-US" sz="1400" dirty="0" smtClean="0">
                <a:solidFill>
                  <a:srgbClr val="00B050"/>
                </a:solidFill>
              </a:rPr>
              <a:t>        </a:t>
            </a:r>
            <a:r>
              <a:rPr lang="en-US" altLang="zh-TW" sz="1400" dirty="0" smtClean="0">
                <a:solidFill>
                  <a:srgbClr val="00B050"/>
                </a:solidFill>
              </a:rPr>
              <a:t>super</a:t>
            </a:r>
            <a:r>
              <a:rPr lang="en-US" altLang="zh-TW" sz="1400" dirty="0" smtClean="0"/>
              <a:t>(</a:t>
            </a:r>
            <a:r>
              <a:rPr lang="en-US" altLang="zh-TW" sz="1400" dirty="0"/>
              <a:t>GCN</a:t>
            </a:r>
            <a:r>
              <a:rPr lang="en-US" altLang="zh-TW" sz="1400" dirty="0" smtClean="0"/>
              <a:t>, self).__</a:t>
            </a:r>
            <a:r>
              <a:rPr lang="en-US" altLang="zh-TW" sz="1400" dirty="0" err="1" smtClean="0"/>
              <a:t>init</a:t>
            </a:r>
            <a:r>
              <a:rPr lang="en-US" altLang="zh-TW" sz="1400" dirty="0" smtClean="0"/>
              <a:t>__()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/>
              <a:t>self.gc1 = </a:t>
            </a:r>
            <a:r>
              <a:rPr lang="en-US" altLang="zh-TW" sz="1400" dirty="0" err="1"/>
              <a:t>GraphConvolution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nfeat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nhid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/>
              <a:t>self.gc2 = </a:t>
            </a:r>
            <a:r>
              <a:rPr lang="en-US" altLang="zh-TW" sz="1400" dirty="0" err="1"/>
              <a:t>GraphConvolution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nhid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nclass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/>
              <a:t>self.dropout</a:t>
            </a:r>
            <a:r>
              <a:rPr lang="en-US" altLang="zh-TW" sz="1400" dirty="0"/>
              <a:t> = </a:t>
            </a:r>
            <a:r>
              <a:rPr lang="en-US" altLang="zh-TW" sz="1400" dirty="0" smtClean="0"/>
              <a:t>dropout</a:t>
            </a:r>
          </a:p>
          <a:p>
            <a:endParaRPr lang="en-US" altLang="zh-TW" sz="1400" dirty="0" smtClean="0"/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</a:t>
            </a:r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forward</a:t>
            </a:r>
            <a:r>
              <a:rPr lang="en-US" altLang="zh-TW" sz="1400" dirty="0"/>
              <a:t>(self, x, </a:t>
            </a:r>
            <a:r>
              <a:rPr lang="en-US" altLang="zh-TW" sz="1400" dirty="0" err="1"/>
              <a:t>adj</a:t>
            </a:r>
            <a:r>
              <a:rPr lang="en-US" altLang="zh-TW" sz="1400" dirty="0" smtClean="0"/>
              <a:t>):</a:t>
            </a:r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    </a:t>
            </a:r>
            <a:r>
              <a:rPr lang="en-US" altLang="zh-TW" sz="1400" dirty="0"/>
              <a:t>x = </a:t>
            </a:r>
            <a:r>
              <a:rPr lang="en-US" altLang="zh-TW" sz="1400" dirty="0" err="1"/>
              <a:t>F.relu</a:t>
            </a:r>
            <a:r>
              <a:rPr lang="en-US" altLang="zh-TW" sz="1400" dirty="0"/>
              <a:t>(self.gc1(x, </a:t>
            </a:r>
            <a:r>
              <a:rPr lang="en-US" altLang="zh-TW" sz="1400" dirty="0" err="1"/>
              <a:t>adj</a:t>
            </a:r>
            <a:r>
              <a:rPr lang="en-US" altLang="zh-TW" sz="1400" dirty="0" smtClean="0"/>
              <a:t>))</a:t>
            </a:r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    </a:t>
            </a:r>
            <a:r>
              <a:rPr lang="en-US" altLang="zh-TW" sz="1400" dirty="0"/>
              <a:t>x = </a:t>
            </a:r>
            <a:r>
              <a:rPr lang="en-US" altLang="zh-TW" sz="1400" dirty="0" err="1"/>
              <a:t>F.dropout</a:t>
            </a:r>
            <a:r>
              <a:rPr lang="en-US" altLang="zh-TW" sz="1400" dirty="0"/>
              <a:t>(x, </a:t>
            </a:r>
            <a:r>
              <a:rPr lang="en-US" altLang="zh-TW" sz="1400" dirty="0" err="1"/>
              <a:t>self.dropout</a:t>
            </a:r>
            <a:r>
              <a:rPr lang="en-US" altLang="zh-TW" sz="1400" dirty="0"/>
              <a:t>, training=</a:t>
            </a:r>
            <a:r>
              <a:rPr lang="en-US" altLang="zh-TW" sz="1400" dirty="0" err="1"/>
              <a:t>self.training</a:t>
            </a:r>
            <a:r>
              <a:rPr lang="en-US" altLang="zh-TW" sz="1400" dirty="0" smtClean="0"/>
              <a:t>)</a:t>
            </a:r>
          </a:p>
          <a:p>
            <a:r>
              <a:rPr lang="zh-TW" altLang="en-US" sz="1400" dirty="0" smtClean="0"/>
              <a:t>        </a:t>
            </a:r>
            <a:r>
              <a:rPr lang="en-US" altLang="zh-TW" sz="1400" dirty="0" smtClean="0"/>
              <a:t>x </a:t>
            </a:r>
            <a:r>
              <a:rPr lang="en-US" altLang="zh-TW" sz="1400" dirty="0"/>
              <a:t>= self.gc2(x, </a:t>
            </a:r>
            <a:r>
              <a:rPr lang="en-US" altLang="zh-TW" sz="1400" dirty="0" err="1"/>
              <a:t>adj</a:t>
            </a:r>
            <a:r>
              <a:rPr lang="en-US" altLang="zh-TW" sz="1400" dirty="0" smtClean="0"/>
              <a:t>)</a:t>
            </a:r>
          </a:p>
          <a:p>
            <a:r>
              <a:rPr lang="zh-TW" altLang="en-US" sz="1400" dirty="0" smtClean="0"/>
              <a:t>        </a:t>
            </a:r>
            <a:r>
              <a:rPr lang="en-US" altLang="zh-TW" sz="1400" dirty="0" smtClean="0">
                <a:solidFill>
                  <a:schemeClr val="accent5"/>
                </a:solidFill>
              </a:rPr>
              <a:t>return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F.log_softmax</a:t>
            </a:r>
            <a:r>
              <a:rPr lang="en-US" altLang="zh-TW" sz="1400" dirty="0"/>
              <a:t>(x, dim=1</a:t>
            </a:r>
            <a:r>
              <a:rPr lang="en-US" altLang="zh-TW" sz="1400" dirty="0" smtClean="0"/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2000323" y="5078932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672524" y="5521401"/>
            <a:ext cx="1246093" cy="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32570" y="533720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570" y="5337203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14420" y="5334636"/>
                <a:ext cx="656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0" y="5334636"/>
                <a:ext cx="6565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168268" y="5152534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68" y="5152534"/>
                <a:ext cx="5018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627432" y="5213624"/>
            <a:ext cx="77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dropout</a:t>
            </a:r>
            <a:endParaRPr lang="zh-TW" altLang="en-US" sz="1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267655" y="5514354"/>
            <a:ext cx="613682" cy="4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263635" y="5245327"/>
            <a:ext cx="555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ReLU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811452" y="5329688"/>
                <a:ext cx="989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52" y="5329688"/>
                <a:ext cx="989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5718560" y="5071885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4735292" y="5514354"/>
            <a:ext cx="5846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5423581" y="5506890"/>
            <a:ext cx="1188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552691" y="5293276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691" y="5293276"/>
                <a:ext cx="1257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/>
          <p:cNvCxnSpPr/>
          <p:nvPr/>
        </p:nvCxnSpPr>
        <p:spPr>
          <a:xfrm>
            <a:off x="7810664" y="5506890"/>
            <a:ext cx="1444915" cy="2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7922285" y="5206577"/>
            <a:ext cx="77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softmax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834212" y="5152534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2" y="5152534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9270950" y="529327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Predictions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3187621" y="4046586"/>
            <a:ext cx="6937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F.relu</a:t>
            </a:r>
            <a:endParaRPr lang="zh-TW" altLang="en-US" dirty="0"/>
          </a:p>
        </p:txBody>
      </p:sp>
      <p:cxnSp>
        <p:nvCxnSpPr>
          <p:cNvPr id="54" name="直線單箭頭接點 53"/>
          <p:cNvCxnSpPr>
            <a:stCxn id="53" idx="2"/>
            <a:endCxn id="39" idx="0"/>
          </p:cNvCxnSpPr>
          <p:nvPr/>
        </p:nvCxnSpPr>
        <p:spPr>
          <a:xfrm>
            <a:off x="3534479" y="4415918"/>
            <a:ext cx="7149" cy="829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60" idx="2"/>
            <a:endCxn id="29" idx="0"/>
          </p:cNvCxnSpPr>
          <p:nvPr/>
        </p:nvCxnSpPr>
        <p:spPr>
          <a:xfrm>
            <a:off x="5016260" y="4410006"/>
            <a:ext cx="221" cy="803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4471784" y="4040674"/>
            <a:ext cx="10889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F.dropout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7569495" y="4056617"/>
            <a:ext cx="14768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F.log_softmax</a:t>
            </a:r>
            <a:endParaRPr lang="zh-TW" altLang="en-US" dirty="0"/>
          </a:p>
        </p:txBody>
      </p:sp>
      <p:cxnSp>
        <p:nvCxnSpPr>
          <p:cNvPr id="67" name="直線單箭頭接點 66"/>
          <p:cNvCxnSpPr>
            <a:stCxn id="66" idx="2"/>
            <a:endCxn id="50" idx="0"/>
          </p:cNvCxnSpPr>
          <p:nvPr/>
        </p:nvCxnSpPr>
        <p:spPr>
          <a:xfrm>
            <a:off x="8307935" y="4425949"/>
            <a:ext cx="1" cy="780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4288265" y="6311179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GCN Model</a:t>
            </a:r>
            <a:endParaRPr lang="zh-TW" altLang="en-US" sz="3200" dirty="0"/>
          </a:p>
        </p:txBody>
      </p:sp>
      <p:sp>
        <p:nvSpPr>
          <p:cNvPr id="79" name="矩形 78"/>
          <p:cNvSpPr/>
          <p:nvPr/>
        </p:nvSpPr>
        <p:spPr>
          <a:xfrm>
            <a:off x="2051837" y="2101564"/>
            <a:ext cx="433790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model = GCN(</a:t>
            </a:r>
            <a:r>
              <a:rPr lang="en-US" altLang="zh-TW" sz="1400" dirty="0" err="1"/>
              <a:t>nfeat</a:t>
            </a:r>
            <a:r>
              <a:rPr lang="en-US" altLang="zh-TW" sz="1400" dirty="0"/>
              <a:t>=</a:t>
            </a:r>
            <a:r>
              <a:rPr lang="en-US" altLang="zh-TW" sz="1400" dirty="0" err="1"/>
              <a:t>features.shape</a:t>
            </a:r>
            <a:r>
              <a:rPr lang="en-US" altLang="zh-TW" sz="1400" dirty="0"/>
              <a:t>[1], </a:t>
            </a:r>
            <a:endParaRPr lang="en-US" altLang="zh-TW" sz="1400" dirty="0" smtClean="0"/>
          </a:p>
          <a:p>
            <a:r>
              <a:rPr lang="en-US" altLang="zh-TW" sz="1400" dirty="0" smtClean="0"/>
              <a:t>                         </a:t>
            </a:r>
            <a:r>
              <a:rPr lang="en-US" altLang="zh-TW" sz="1400" dirty="0" err="1" smtClean="0"/>
              <a:t>nhid</a:t>
            </a:r>
            <a:r>
              <a:rPr lang="en-US" altLang="zh-TW" sz="1400" dirty="0" smtClean="0"/>
              <a:t>=</a:t>
            </a:r>
            <a:r>
              <a:rPr lang="en-US" altLang="zh-TW" sz="1400" dirty="0" err="1" smtClean="0"/>
              <a:t>args.hidden</a:t>
            </a:r>
            <a:r>
              <a:rPr lang="en-US" altLang="zh-TW" sz="1400" dirty="0"/>
              <a:t>, </a:t>
            </a:r>
            <a:endParaRPr lang="en-US" altLang="zh-TW" sz="1400" dirty="0" smtClean="0"/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nclass</a:t>
            </a:r>
            <a:r>
              <a:rPr lang="en-US" altLang="zh-TW" sz="1400" dirty="0" smtClean="0"/>
              <a:t>=</a:t>
            </a:r>
            <a:r>
              <a:rPr lang="en-US" altLang="zh-TW" sz="1400" dirty="0" err="1" smtClean="0"/>
              <a:t>labels.max</a:t>
            </a:r>
            <a:r>
              <a:rPr lang="en-US" altLang="zh-TW" sz="1400" dirty="0"/>
              <a:t>().item() + 1, </a:t>
            </a:r>
            <a:endParaRPr lang="en-US" altLang="zh-TW" sz="1400" dirty="0" smtClean="0"/>
          </a:p>
          <a:p>
            <a:r>
              <a:rPr lang="en-US" altLang="zh-TW" sz="1400" dirty="0" smtClean="0"/>
              <a:t>                         dropout=</a:t>
            </a:r>
            <a:r>
              <a:rPr lang="en-US" altLang="zh-TW" sz="1400" dirty="0" err="1" smtClean="0"/>
              <a:t>args.dropout</a:t>
            </a:r>
            <a:r>
              <a:rPr lang="en-US" altLang="zh-TW" sz="1400" dirty="0"/>
              <a:t>) </a:t>
            </a:r>
            <a:endParaRPr lang="zh-TW" altLang="en-US" sz="1400" dirty="0"/>
          </a:p>
        </p:txBody>
      </p:sp>
      <p:cxnSp>
        <p:nvCxnSpPr>
          <p:cNvPr id="80" name="直線單箭頭接點 79"/>
          <p:cNvCxnSpPr/>
          <p:nvPr/>
        </p:nvCxnSpPr>
        <p:spPr>
          <a:xfrm flipH="1">
            <a:off x="6468667" y="2569625"/>
            <a:ext cx="9429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H="1">
            <a:off x="4162425" y="3212370"/>
            <a:ext cx="9525" cy="671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95338" y="489098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GNN</a:t>
            </a:r>
            <a:endParaRPr lang="zh-TW" altLang="en-US" sz="3200" dirty="0"/>
          </a:p>
        </p:txBody>
      </p:sp>
      <p:cxnSp>
        <p:nvCxnSpPr>
          <p:cNvPr id="6" name="直線接點 5"/>
          <p:cNvCxnSpPr/>
          <p:nvPr/>
        </p:nvCxnSpPr>
        <p:spPr>
          <a:xfrm flipH="1">
            <a:off x="5182009" y="969098"/>
            <a:ext cx="1" cy="3168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2952750" y="1285964"/>
            <a:ext cx="45624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952750" y="1281201"/>
            <a:ext cx="0" cy="376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515225" y="1281201"/>
            <a:ext cx="0" cy="376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230693" y="1657350"/>
            <a:ext cx="144411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Spatial-based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693156" y="1657350"/>
            <a:ext cx="15713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Spectral-based</a:t>
            </a:r>
            <a:endParaRPr lang="zh-TW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888999" y="2221854"/>
          <a:ext cx="4344988" cy="2494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72494">
                  <a:extLst>
                    <a:ext uri="{9D8B030D-6E8A-4147-A177-3AD203B41FA5}">
                      <a16:colId xmlns:a16="http://schemas.microsoft.com/office/drawing/2014/main" val="2580792676"/>
                    </a:ext>
                  </a:extLst>
                </a:gridCol>
                <a:gridCol w="2172494">
                  <a:extLst>
                    <a:ext uri="{9D8B030D-6E8A-4147-A177-3AD203B41FA5}">
                      <a16:colId xmlns:a16="http://schemas.microsoft.com/office/drawing/2014/main" val="368492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Feature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Aggregation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4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NN4G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4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DCNN, DGC, </a:t>
                      </a:r>
                      <a:r>
                        <a:rPr lang="en-US" altLang="zh-TW" dirty="0" err="1" smtClean="0"/>
                        <a:t>GraphSAGE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6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Weighted Sum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MoNET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en-US" altLang="zh-TW" baseline="0" dirty="0" smtClean="0"/>
                        <a:t> GAT, GIN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7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LSTM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GraphSAGE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1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Max Pooling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GraphSAGE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444938"/>
                  </a:ext>
                </a:extLst>
              </a:tr>
            </a:tbl>
          </a:graphicData>
        </a:graphic>
      </p:graphicFrame>
      <p:sp>
        <p:nvSpPr>
          <p:cNvPr id="21" name="橢圓 20"/>
          <p:cNvSpPr/>
          <p:nvPr/>
        </p:nvSpPr>
        <p:spPr>
          <a:xfrm>
            <a:off x="4029076" y="3533775"/>
            <a:ext cx="585787" cy="5079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129338" y="2213401"/>
            <a:ext cx="307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ChebNet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GCN  </a:t>
            </a:r>
            <a:r>
              <a:rPr lang="en-US" altLang="zh-TW" dirty="0" err="1" smtClean="0">
                <a:sym typeface="Wingdings" panose="05000000000000000000" pitchFamily="2" charset="2"/>
              </a:rPr>
              <a:t>HyperGCN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7286626" y="2144078"/>
            <a:ext cx="585787" cy="5079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5233987" y="5076913"/>
            <a:ext cx="0" cy="3761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061493" y="5501652"/>
            <a:ext cx="5495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Supervised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Semi-supervised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Representation learning (embedding): Graph </a:t>
            </a:r>
            <a:r>
              <a:rPr lang="en-US" altLang="zh-TW" dirty="0" err="1" smtClean="0"/>
              <a:t>InfoMax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Graph Generation: </a:t>
            </a:r>
            <a:r>
              <a:rPr lang="en-US" altLang="zh-TW" dirty="0" err="1" smtClean="0"/>
              <a:t>GraphVAE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MolGAN</a:t>
            </a:r>
            <a:r>
              <a:rPr lang="en-US" altLang="zh-TW" dirty="0" smtClean="0"/>
              <a:t>, …</a:t>
            </a:r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808045" y="5686569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81055" y="5082876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533184" y="5998953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09787" y="605399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7" idx="4"/>
            <a:endCxn id="26" idx="0"/>
          </p:cNvCxnSpPr>
          <p:nvPr/>
        </p:nvCxnSpPr>
        <p:spPr>
          <a:xfrm flipH="1">
            <a:off x="967534" y="5395260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8" idx="2"/>
            <a:endCxn id="26" idx="5"/>
          </p:cNvCxnSpPr>
          <p:nvPr/>
        </p:nvCxnSpPr>
        <p:spPr>
          <a:xfrm flipH="1" flipV="1">
            <a:off x="1080309" y="5953205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9" idx="7"/>
            <a:endCxn id="26" idx="3"/>
          </p:cNvCxnSpPr>
          <p:nvPr/>
        </p:nvCxnSpPr>
        <p:spPr>
          <a:xfrm flipV="1">
            <a:off x="482051" y="5953205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1037069" y="5425540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1155799" y="5911392"/>
            <a:ext cx="297217" cy="1150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489068" y="5903758"/>
            <a:ext cx="274465" cy="122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1104563" y="558387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SUM/MEAN/MAX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6031533" y="3855279"/>
            <a:ext cx="318977" cy="3123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104543" y="3251586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756672" y="4167663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5433275" y="4222709"/>
            <a:ext cx="318977" cy="312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>
            <a:stCxn id="38" idx="4"/>
            <a:endCxn id="37" idx="0"/>
          </p:cNvCxnSpPr>
          <p:nvPr/>
        </p:nvCxnSpPr>
        <p:spPr>
          <a:xfrm flipH="1">
            <a:off x="6191022" y="3563970"/>
            <a:ext cx="73010" cy="291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9" idx="2"/>
            <a:endCxn id="37" idx="5"/>
          </p:cNvCxnSpPr>
          <p:nvPr/>
        </p:nvCxnSpPr>
        <p:spPr>
          <a:xfrm flipH="1" flipV="1">
            <a:off x="6303797" y="4121915"/>
            <a:ext cx="452875" cy="201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40" idx="7"/>
            <a:endCxn id="37" idx="3"/>
          </p:cNvCxnSpPr>
          <p:nvPr/>
        </p:nvCxnSpPr>
        <p:spPr>
          <a:xfrm flipV="1">
            <a:off x="5705539" y="4121915"/>
            <a:ext cx="372707" cy="146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303797" y="356397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Adjacency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395379" y="3761406"/>
            <a:ext cx="1134610" cy="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/>
          <p:cNvSpPr/>
          <p:nvPr/>
        </p:nvSpPr>
        <p:spPr>
          <a:xfrm>
            <a:off x="9192542" y="3714034"/>
            <a:ext cx="224478" cy="2343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9304781" y="3308523"/>
            <a:ext cx="199254" cy="217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9590910" y="3951013"/>
            <a:ext cx="208108" cy="2115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8858095" y="3963593"/>
            <a:ext cx="207074" cy="2115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stCxn id="45" idx="4"/>
            <a:endCxn id="44" idx="0"/>
          </p:cNvCxnSpPr>
          <p:nvPr/>
        </p:nvCxnSpPr>
        <p:spPr>
          <a:xfrm flipH="1">
            <a:off x="9304781" y="3525567"/>
            <a:ext cx="99627" cy="188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46" idx="2"/>
            <a:endCxn id="44" idx="5"/>
          </p:cNvCxnSpPr>
          <p:nvPr/>
        </p:nvCxnSpPr>
        <p:spPr>
          <a:xfrm flipH="1" flipV="1">
            <a:off x="9384146" y="3914074"/>
            <a:ext cx="206764" cy="142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47" idx="7"/>
            <a:endCxn id="44" idx="3"/>
          </p:cNvCxnSpPr>
          <p:nvPr/>
        </p:nvCxnSpPr>
        <p:spPr>
          <a:xfrm flipV="1">
            <a:off x="9034844" y="3914074"/>
            <a:ext cx="190572" cy="80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10774976" y="3714034"/>
            <a:ext cx="224478" cy="2343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887215" y="3308523"/>
            <a:ext cx="199254" cy="217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11173344" y="3951013"/>
            <a:ext cx="208108" cy="2115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440529" y="3963593"/>
            <a:ext cx="207074" cy="2115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接點 65"/>
          <p:cNvCxnSpPr>
            <a:stCxn id="63" idx="4"/>
            <a:endCxn id="62" idx="0"/>
          </p:cNvCxnSpPr>
          <p:nvPr/>
        </p:nvCxnSpPr>
        <p:spPr>
          <a:xfrm flipH="1">
            <a:off x="10887215" y="3525567"/>
            <a:ext cx="99627" cy="188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64" idx="2"/>
            <a:endCxn id="62" idx="5"/>
          </p:cNvCxnSpPr>
          <p:nvPr/>
        </p:nvCxnSpPr>
        <p:spPr>
          <a:xfrm flipH="1" flipV="1">
            <a:off x="10966580" y="3914074"/>
            <a:ext cx="206764" cy="142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65" idx="7"/>
            <a:endCxn id="62" idx="3"/>
          </p:cNvCxnSpPr>
          <p:nvPr/>
        </p:nvCxnSpPr>
        <p:spPr>
          <a:xfrm flipV="1">
            <a:off x="10617278" y="3914074"/>
            <a:ext cx="190572" cy="80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9965935" y="3435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9373509" y="3120056"/>
            <a:ext cx="45719" cy="245554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8917541" y="3619800"/>
            <a:ext cx="61797" cy="392432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669995" y="3788770"/>
            <a:ext cx="54269" cy="196216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9248391" y="3575796"/>
            <a:ext cx="45719" cy="228670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0953735" y="3200109"/>
            <a:ext cx="45719" cy="185005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 flipH="1">
            <a:off x="11282959" y="3532268"/>
            <a:ext cx="45719" cy="470282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 flipH="1">
            <a:off x="10807849" y="3575796"/>
            <a:ext cx="45719" cy="193260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10518784" y="3677855"/>
            <a:ext cx="45719" cy="361752"/>
          </a:xfrm>
          <a:prstGeom prst="rect">
            <a:avLst/>
          </a:prstGeom>
          <a:solidFill>
            <a:srgbClr val="FFB5B5"/>
          </a:solidFill>
          <a:ln>
            <a:solidFill>
              <a:srgbClr val="FF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8573907" y="2791461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Component 1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0339088" y="2791461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Component 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7679360" y="4225424"/>
                <a:ext cx="387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360" y="4225424"/>
                <a:ext cx="3876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線單箭頭接點 130"/>
          <p:cNvCxnSpPr/>
          <p:nvPr/>
        </p:nvCxnSpPr>
        <p:spPr>
          <a:xfrm flipV="1">
            <a:off x="7321800" y="4584787"/>
            <a:ext cx="1208189" cy="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6350510" y="4398611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Features</a:t>
            </a:r>
            <a:endParaRPr lang="zh-TW" altLang="en-US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277186" y="325796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Orthonormal </a:t>
            </a:r>
          </a:p>
          <a:p>
            <a:r>
              <a:rPr lang="en-US" altLang="zh-TW" sz="1400" dirty="0" smtClean="0"/>
              <a:t>Eigen Vector</a:t>
            </a:r>
            <a:endParaRPr lang="zh-TW" altLang="en-US" sz="1400" dirty="0"/>
          </a:p>
        </p:txBody>
      </p:sp>
      <p:sp>
        <p:nvSpPr>
          <p:cNvPr id="136" name="文字方塊 135"/>
          <p:cNvSpPr txBox="1"/>
          <p:nvPr/>
        </p:nvSpPr>
        <p:spPr>
          <a:xfrm>
            <a:off x="8683888" y="4398611"/>
            <a:ext cx="27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amount  of component</a:t>
            </a:r>
            <a:endParaRPr lang="zh-TW" altLang="en-US" dirty="0"/>
          </a:p>
        </p:txBody>
      </p:sp>
      <p:cxnSp>
        <p:nvCxnSpPr>
          <p:cNvPr id="138" name="直線單箭頭接點 137"/>
          <p:cNvCxnSpPr/>
          <p:nvPr/>
        </p:nvCxnSpPr>
        <p:spPr>
          <a:xfrm flipV="1">
            <a:off x="8917541" y="5244977"/>
            <a:ext cx="2012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橢圓 139"/>
          <p:cNvSpPr/>
          <p:nvPr/>
        </p:nvSpPr>
        <p:spPr>
          <a:xfrm>
            <a:off x="9192542" y="52286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9674691" y="52181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/>
          <p:cNvSpPr/>
          <p:nvPr/>
        </p:nvSpPr>
        <p:spPr>
          <a:xfrm>
            <a:off x="10183142" y="52181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/>
          <p:cNvSpPr/>
          <p:nvPr/>
        </p:nvSpPr>
        <p:spPr>
          <a:xfrm>
            <a:off x="10721410" y="52181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文字方塊 143"/>
          <p:cNvSpPr txBox="1"/>
          <p:nvPr/>
        </p:nvSpPr>
        <p:spPr>
          <a:xfrm>
            <a:off x="9070221" y="5269791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/>
              <a:t>C1</a:t>
            </a:r>
            <a:endParaRPr lang="zh-TW" altLang="en-US" sz="9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9558070" y="5266073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C</a:t>
            </a:r>
            <a:r>
              <a:rPr lang="en-US" altLang="zh-TW" sz="900" dirty="0" smtClean="0"/>
              <a:t>2</a:t>
            </a:r>
            <a:endParaRPr lang="zh-TW" altLang="en-US" sz="9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10054357" y="5275573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/>
              <a:t>C3</a:t>
            </a:r>
            <a:endParaRPr lang="zh-TW" altLang="en-US" sz="9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10592625" y="5267660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/>
              <a:t>C4</a:t>
            </a:r>
            <a:endParaRPr lang="zh-TW" altLang="en-US" sz="900" dirty="0"/>
          </a:p>
        </p:txBody>
      </p:sp>
      <p:cxnSp>
        <p:nvCxnSpPr>
          <p:cNvPr id="149" name="直線單箭頭接點 148"/>
          <p:cNvCxnSpPr>
            <a:stCxn id="140" idx="0"/>
          </p:cNvCxnSpPr>
          <p:nvPr/>
        </p:nvCxnSpPr>
        <p:spPr>
          <a:xfrm flipV="1">
            <a:off x="9215402" y="4940300"/>
            <a:ext cx="6463" cy="2883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H="1" flipV="1">
            <a:off x="9690593" y="4819650"/>
            <a:ext cx="10414" cy="4215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V="1">
            <a:off x="10199967" y="5056672"/>
            <a:ext cx="5155" cy="1948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/>
          <p:nvPr/>
        </p:nvCxnSpPr>
        <p:spPr>
          <a:xfrm flipH="1">
            <a:off x="10744269" y="5250298"/>
            <a:ext cx="2731" cy="363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258078" y="3017225"/>
            <a:ext cx="92432" cy="3123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902054" y="4056807"/>
            <a:ext cx="71271" cy="2116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052699" y="3591550"/>
            <a:ext cx="85548" cy="4262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5563120" y="3619800"/>
            <a:ext cx="99165" cy="7152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1041951" y="4816928"/>
            <a:ext cx="92432" cy="3123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1685927" y="5856510"/>
            <a:ext cx="71271" cy="2116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36572" y="5391253"/>
            <a:ext cx="85548" cy="4262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346993" y="5419503"/>
            <a:ext cx="99165" cy="7152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2" name="直線單箭頭接點 91"/>
          <p:cNvCxnSpPr/>
          <p:nvPr/>
        </p:nvCxnSpPr>
        <p:spPr>
          <a:xfrm flipH="1">
            <a:off x="9221865" y="5247122"/>
            <a:ext cx="756" cy="5043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7" dur="2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9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1" dur="2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3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/>
      <p:bldP spid="26" grpId="0" animBg="1"/>
      <p:bldP spid="27" grpId="0" animBg="1"/>
      <p:bldP spid="28" grpId="0" animBg="1"/>
      <p:bldP spid="29" grpId="0" animBg="1"/>
      <p:bldP spid="36" grpId="0"/>
      <p:bldP spid="37" grpId="0" animBg="1"/>
      <p:bldP spid="38" grpId="0" animBg="1"/>
      <p:bldP spid="39" grpId="0" animBg="1"/>
      <p:bldP spid="40" grpId="0" animBg="1"/>
      <p:bldP spid="5" grpId="0"/>
      <p:bldP spid="44" grpId="0" animBg="1"/>
      <p:bldP spid="45" grpId="0" animBg="1"/>
      <p:bldP spid="46" grpId="0" animBg="1"/>
      <p:bldP spid="47" grpId="0" animBg="1"/>
      <p:bldP spid="62" grpId="0" animBg="1"/>
      <p:bldP spid="63" grpId="0" animBg="1"/>
      <p:bldP spid="64" grpId="0" animBg="1"/>
      <p:bldP spid="65" grpId="0" animBg="1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132" grpId="0"/>
      <p:bldP spid="133" grpId="0"/>
      <p:bldP spid="136" grpId="0"/>
      <p:bldP spid="140" grpId="0" animBg="1"/>
      <p:bldP spid="141" grpId="0" animBg="1"/>
      <p:bldP spid="142" grpId="0" animBg="1"/>
      <p:bldP spid="143" grpId="0" animBg="1"/>
      <p:bldP spid="144" grpId="0"/>
      <p:bldP spid="145" grpId="0"/>
      <p:bldP spid="146" grpId="0"/>
      <p:bldP spid="147" grpId="0"/>
      <p:bldP spid="81" grpId="0" animBg="1"/>
      <p:bldP spid="81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9" grpId="0" animBg="1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8462602" y="4785094"/>
            <a:ext cx="2533107" cy="757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87265" y="4151457"/>
            <a:ext cx="6969833" cy="1788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TW" sz="1400" dirty="0" smtClean="0"/>
          </a:p>
        </p:txBody>
      </p:sp>
      <p:sp>
        <p:nvSpPr>
          <p:cNvPr id="5" name="矩形 4"/>
          <p:cNvSpPr/>
          <p:nvPr/>
        </p:nvSpPr>
        <p:spPr>
          <a:xfrm>
            <a:off x="1152598" y="4736032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824799" y="5178501"/>
            <a:ext cx="1246093" cy="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84845" y="499430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5" y="4994303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66695" y="4991736"/>
                <a:ext cx="656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695" y="4991736"/>
                <a:ext cx="6565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58542" y="4833010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42" y="4833010"/>
                <a:ext cx="5018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3779707" y="4870724"/>
            <a:ext cx="77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dropout</a:t>
            </a:r>
            <a:endParaRPr lang="zh-TW" altLang="en-US" sz="1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419930" y="5171454"/>
            <a:ext cx="613682" cy="4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415910" y="4902427"/>
            <a:ext cx="555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ReLU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963727" y="4986788"/>
                <a:ext cx="989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727" y="4986788"/>
                <a:ext cx="989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4870835" y="4728985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887567" y="5171454"/>
            <a:ext cx="5846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575856" y="5163990"/>
            <a:ext cx="1188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704966" y="4950376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66" y="4950376"/>
                <a:ext cx="1257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>
            <a:off x="6962939" y="5163990"/>
            <a:ext cx="1444915" cy="2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074560" y="4863677"/>
            <a:ext cx="77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softmax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6487" y="4809634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487" y="4809634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8423225" y="495037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Predictions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177376" y="4562152"/>
            <a:ext cx="783" cy="424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24059" y="3697774"/>
            <a:ext cx="10889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F.dropout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217284" y="3713717"/>
            <a:ext cx="102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F.nll_loss</a:t>
            </a:r>
            <a:endParaRPr lang="zh-TW" altLang="en-US" dirty="0"/>
          </a:p>
        </p:txBody>
      </p:sp>
      <p:cxnSp>
        <p:nvCxnSpPr>
          <p:cNvPr id="33" name="直線單箭頭接點 32"/>
          <p:cNvCxnSpPr>
            <a:stCxn id="28" idx="2"/>
            <a:endCxn id="32" idx="0"/>
          </p:cNvCxnSpPr>
          <p:nvPr/>
        </p:nvCxnSpPr>
        <p:spPr>
          <a:xfrm>
            <a:off x="9729155" y="4083049"/>
            <a:ext cx="1" cy="702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182812" y="495037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labels</a:t>
            </a:r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>
            <a:off x="9813186" y="5154426"/>
            <a:ext cx="4116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9620304" y="5154426"/>
            <a:ext cx="385763" cy="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566323" y="5523758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Loss Function</a:t>
            </a:r>
            <a:endParaRPr lang="zh-TW" altLang="en-US" sz="3200" dirty="0"/>
          </a:p>
        </p:txBody>
      </p:sp>
      <p:sp>
        <p:nvSpPr>
          <p:cNvPr id="47" name="矩形 46"/>
          <p:cNvSpPr/>
          <p:nvPr/>
        </p:nvSpPr>
        <p:spPr>
          <a:xfrm>
            <a:off x="1095009" y="773010"/>
            <a:ext cx="229473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5"/>
                </a:solidFill>
              </a:rPr>
              <a:t>import </a:t>
            </a:r>
            <a:r>
              <a:rPr lang="en-US" altLang="zh-TW" sz="1400" dirty="0" err="1"/>
              <a:t>torch.optim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chemeClr val="accent5"/>
                </a:solidFill>
              </a:rPr>
              <a:t>as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optim</a:t>
            </a:r>
            <a:r>
              <a:rPr lang="en-US" altLang="zh-TW" sz="1400" dirty="0"/>
              <a:t> </a:t>
            </a:r>
            <a:endParaRPr lang="zh-TW" altLang="en-US" sz="1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440540" y="6043373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GCN Model</a:t>
            </a:r>
            <a:endParaRPr lang="zh-TW" altLang="en-US" sz="3200" dirty="0"/>
          </a:p>
        </p:txBody>
      </p:sp>
      <p:sp>
        <p:nvSpPr>
          <p:cNvPr id="50" name="矩形 49"/>
          <p:cNvSpPr/>
          <p:nvPr/>
        </p:nvSpPr>
        <p:spPr>
          <a:xfrm>
            <a:off x="1051300" y="1206820"/>
            <a:ext cx="44423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optimizer = </a:t>
            </a:r>
            <a:r>
              <a:rPr lang="en-US" altLang="zh-TW" sz="1400" dirty="0" err="1"/>
              <a:t>optim.Adam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model.parameters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lr</a:t>
            </a:r>
            <a:r>
              <a:rPr lang="en-US" altLang="zh-TW" sz="1400" dirty="0"/>
              <a:t>=args.lr</a:t>
            </a:r>
            <a:r>
              <a:rPr lang="en-US" altLang="zh-TW" sz="1400" dirty="0" smtClean="0"/>
              <a:t>,</a:t>
            </a:r>
          </a:p>
          <a:p>
            <a:r>
              <a:rPr lang="en-US" altLang="zh-TW" sz="1400" dirty="0" smtClean="0"/>
              <a:t>                                             </a:t>
            </a:r>
            <a:r>
              <a:rPr lang="en-US" altLang="zh-TW" sz="1400" dirty="0" err="1" smtClean="0"/>
              <a:t>weight_decay</a:t>
            </a:r>
            <a:r>
              <a:rPr lang="en-US" altLang="zh-TW" sz="1400" dirty="0" smtClean="0"/>
              <a:t>=</a:t>
            </a:r>
            <a:r>
              <a:rPr lang="en-US" altLang="zh-TW" sz="1400" dirty="0" err="1" smtClean="0"/>
              <a:t>args.weight_decay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6721770" y="896863"/>
            <a:ext cx="1410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def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train</a:t>
            </a:r>
            <a:r>
              <a:rPr lang="en-US" altLang="zh-TW" sz="1400" dirty="0"/>
              <a:t>(epoch):</a:t>
            </a:r>
            <a:endParaRPr lang="zh-TW" altLang="en-US" sz="1400" dirty="0"/>
          </a:p>
        </p:txBody>
      </p:sp>
      <p:sp>
        <p:nvSpPr>
          <p:cNvPr id="53" name="矩形 52"/>
          <p:cNvSpPr/>
          <p:nvPr/>
        </p:nvSpPr>
        <p:spPr>
          <a:xfrm>
            <a:off x="7008026" y="1098422"/>
            <a:ext cx="1140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model.train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1274391" y="4249600"/>
            <a:ext cx="50652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smtClean="0"/>
              <a:t>0</a:t>
            </a:r>
            <a:endParaRPr lang="zh-TW" altLang="en-US" sz="1400" dirty="0"/>
          </a:p>
        </p:txBody>
      </p:sp>
      <p:cxnSp>
        <p:nvCxnSpPr>
          <p:cNvPr id="60" name="直線接點 59"/>
          <p:cNvCxnSpPr/>
          <p:nvPr/>
        </p:nvCxnSpPr>
        <p:spPr>
          <a:xfrm>
            <a:off x="4179874" y="4067106"/>
            <a:ext cx="0" cy="285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4179874" y="4352925"/>
            <a:ext cx="171063" cy="184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H="1">
            <a:off x="4175209" y="4352925"/>
            <a:ext cx="4664" cy="231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031419" y="4251586"/>
            <a:ext cx="50652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smtClean="0"/>
              <a:t>0</a:t>
            </a:r>
            <a:endParaRPr lang="zh-TW" altLang="en-US" sz="1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715497" y="4294034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gradient</a:t>
            </a:r>
            <a:endParaRPr lang="zh-TW" altLang="en-US" sz="1050" dirty="0"/>
          </a:p>
        </p:txBody>
      </p:sp>
      <p:sp>
        <p:nvSpPr>
          <p:cNvPr id="71" name="矩形 70"/>
          <p:cNvSpPr/>
          <p:nvPr/>
        </p:nvSpPr>
        <p:spPr>
          <a:xfrm>
            <a:off x="7008026" y="1288991"/>
            <a:ext cx="1740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optimizer.zero_grad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  <p:sp>
        <p:nvSpPr>
          <p:cNvPr id="72" name="矩形 71"/>
          <p:cNvSpPr/>
          <p:nvPr/>
        </p:nvSpPr>
        <p:spPr>
          <a:xfrm>
            <a:off x="7008026" y="1884021"/>
            <a:ext cx="1753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loss_train.backward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  <p:sp>
        <p:nvSpPr>
          <p:cNvPr id="73" name="矩形 72"/>
          <p:cNvSpPr/>
          <p:nvPr/>
        </p:nvSpPr>
        <p:spPr>
          <a:xfrm>
            <a:off x="7008026" y="1482783"/>
            <a:ext cx="3241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output = model(features, </a:t>
            </a:r>
            <a:r>
              <a:rPr lang="en-US" altLang="zh-TW" sz="1400" dirty="0" err="1"/>
              <a:t>normalized_adj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85" name="矩形 84"/>
          <p:cNvSpPr/>
          <p:nvPr/>
        </p:nvSpPr>
        <p:spPr>
          <a:xfrm>
            <a:off x="7008026" y="2072114"/>
            <a:ext cx="1326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optimizer.step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  <p:sp>
        <p:nvSpPr>
          <p:cNvPr id="87" name="矩形 86"/>
          <p:cNvSpPr/>
          <p:nvPr/>
        </p:nvSpPr>
        <p:spPr>
          <a:xfrm>
            <a:off x="7008026" y="1678535"/>
            <a:ext cx="4350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loss_train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F.nll_loss</a:t>
            </a:r>
            <a:r>
              <a:rPr lang="en-US" altLang="zh-TW" sz="1400" dirty="0"/>
              <a:t>(output[</a:t>
            </a:r>
            <a:r>
              <a:rPr lang="en-US" altLang="zh-TW" sz="1400" dirty="0" err="1"/>
              <a:t>idx_train</a:t>
            </a:r>
            <a:r>
              <a:rPr lang="en-US" altLang="zh-TW" sz="1400" dirty="0"/>
              <a:t>], labels[</a:t>
            </a:r>
            <a:r>
              <a:rPr lang="en-US" altLang="zh-TW" sz="1400" dirty="0" err="1"/>
              <a:t>idx_train</a:t>
            </a:r>
            <a:r>
              <a:rPr lang="en-US" altLang="zh-TW" sz="1400" dirty="0"/>
              <a:t>])</a:t>
            </a:r>
            <a:endParaRPr lang="zh-TW" altLang="en-US" sz="1400" dirty="0"/>
          </a:p>
        </p:txBody>
      </p:sp>
      <p:sp>
        <p:nvSpPr>
          <p:cNvPr id="88" name="弧形箭號 (下彎) 87"/>
          <p:cNvSpPr/>
          <p:nvPr/>
        </p:nvSpPr>
        <p:spPr>
          <a:xfrm rot="21193993" flipH="1">
            <a:off x="5242948" y="3204264"/>
            <a:ext cx="4358944" cy="685800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9" name="弧形箭號 (下彎) 88"/>
          <p:cNvSpPr/>
          <p:nvPr/>
        </p:nvSpPr>
        <p:spPr>
          <a:xfrm flipH="1">
            <a:off x="1377568" y="3459129"/>
            <a:ext cx="3917841" cy="685800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962847" y="4249600"/>
                <a:ext cx="633848" cy="3262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847" y="4249600"/>
                <a:ext cx="633848" cy="326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1175991" y="4248433"/>
                <a:ext cx="633848" cy="3262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1" y="4248433"/>
                <a:ext cx="633848" cy="3262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線單箭頭接點 93"/>
          <p:cNvCxnSpPr/>
          <p:nvPr/>
        </p:nvCxnSpPr>
        <p:spPr>
          <a:xfrm>
            <a:off x="5252396" y="4573423"/>
            <a:ext cx="1814" cy="376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>
            <a:off x="1489983" y="4565601"/>
            <a:ext cx="1814" cy="376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橢圓 102"/>
          <p:cNvSpPr/>
          <p:nvPr/>
        </p:nvSpPr>
        <p:spPr>
          <a:xfrm>
            <a:off x="1505788" y="4593150"/>
            <a:ext cx="280988" cy="27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" name="直線接點 103"/>
          <p:cNvCxnSpPr/>
          <p:nvPr/>
        </p:nvCxnSpPr>
        <p:spPr>
          <a:xfrm>
            <a:off x="1570609" y="4733630"/>
            <a:ext cx="151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橢圓 104"/>
          <p:cNvSpPr/>
          <p:nvPr/>
        </p:nvSpPr>
        <p:spPr>
          <a:xfrm>
            <a:off x="5287748" y="4618350"/>
            <a:ext cx="280988" cy="27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" name="直線接點 105"/>
          <p:cNvCxnSpPr/>
          <p:nvPr/>
        </p:nvCxnSpPr>
        <p:spPr>
          <a:xfrm>
            <a:off x="5352569" y="4758830"/>
            <a:ext cx="151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790233" y="919093"/>
            <a:ext cx="4513620" cy="146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zh-TW" altLang="en-US" sz="1400" dirty="0"/>
          </a:p>
        </p:txBody>
      </p:sp>
      <p:sp>
        <p:nvSpPr>
          <p:cNvPr id="108" name="標題 1"/>
          <p:cNvSpPr>
            <a:spLocks noGrp="1"/>
          </p:cNvSpPr>
          <p:nvPr>
            <p:ph type="title"/>
          </p:nvPr>
        </p:nvSpPr>
        <p:spPr>
          <a:xfrm>
            <a:off x="0" y="-24818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code – Training</a:t>
            </a:r>
            <a:endParaRPr lang="zh-TW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93021" y="1894793"/>
            <a:ext cx="391596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def</a:t>
            </a:r>
            <a:r>
              <a:rPr lang="en-US" altLang="zh-TW" sz="1400" dirty="0"/>
              <a:t> </a:t>
            </a:r>
            <a:r>
              <a:rPr lang="en-US" altLang="zh-TW" sz="1400" dirty="0" err="1">
                <a:solidFill>
                  <a:srgbClr val="FF0000"/>
                </a:solidFill>
              </a:rPr>
              <a:t>laplacian</a:t>
            </a:r>
            <a:r>
              <a:rPr lang="en-US" altLang="zh-TW" sz="1400" dirty="0"/>
              <a:t>(mx): </a:t>
            </a:r>
            <a:endParaRPr lang="en-US" altLang="zh-TW" sz="1400" dirty="0" smtClean="0"/>
          </a:p>
          <a:p>
            <a:r>
              <a:rPr lang="zh-TW" altLang="en-US" sz="1400" dirty="0" smtClean="0"/>
              <a:t>    </a:t>
            </a:r>
            <a:r>
              <a:rPr lang="en-US" altLang="zh-TW" sz="1400" dirty="0" smtClean="0"/>
              <a:t>degree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np.array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mx.sum</a:t>
            </a:r>
            <a:r>
              <a:rPr lang="en-US" altLang="zh-TW" sz="1400" dirty="0"/>
              <a:t>(1)) </a:t>
            </a:r>
            <a:endParaRPr lang="en-US" altLang="zh-TW" sz="1400" dirty="0" smtClean="0"/>
          </a:p>
          <a:p>
            <a:r>
              <a:rPr lang="zh-TW" altLang="en-US" sz="1400" dirty="0" smtClean="0"/>
              <a:t>    </a:t>
            </a:r>
            <a:r>
              <a:rPr lang="en-US" altLang="zh-TW" sz="1400" dirty="0" err="1" smtClean="0"/>
              <a:t>d_hat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sp.diags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np.power</a:t>
            </a:r>
            <a:r>
              <a:rPr lang="en-US" altLang="zh-TW" sz="1400" dirty="0"/>
              <a:t>(degree, -0.5).flatten()) </a:t>
            </a:r>
            <a:endParaRPr lang="en-US" altLang="zh-TW" sz="1400" dirty="0" smtClean="0"/>
          </a:p>
          <a:p>
            <a:r>
              <a:rPr lang="zh-TW" altLang="en-US" sz="1400" dirty="0" smtClean="0"/>
              <a:t>    </a:t>
            </a:r>
            <a:r>
              <a:rPr lang="en-US" altLang="zh-TW" sz="1400" dirty="0" err="1" smtClean="0"/>
              <a:t>Laplacian_mx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d_hat.dot(mx).dot(</a:t>
            </a:r>
            <a:r>
              <a:rPr lang="en-US" altLang="zh-TW" sz="1400" dirty="0" err="1"/>
              <a:t>d_hat</a:t>
            </a:r>
            <a:r>
              <a:rPr lang="en-US" altLang="zh-TW" sz="1400" dirty="0"/>
              <a:t>) </a:t>
            </a:r>
            <a:endParaRPr lang="en-US" altLang="zh-TW" sz="1400" dirty="0" smtClean="0"/>
          </a:p>
          <a:p>
            <a:r>
              <a:rPr lang="zh-TW" altLang="en-US" sz="1400" dirty="0" smtClean="0">
                <a:solidFill>
                  <a:schemeClr val="accent5"/>
                </a:solidFill>
              </a:rPr>
              <a:t>    </a:t>
            </a:r>
            <a:r>
              <a:rPr lang="en-US" altLang="zh-TW" sz="1400" dirty="0" smtClean="0">
                <a:solidFill>
                  <a:schemeClr val="accent5"/>
                </a:solidFill>
              </a:rPr>
              <a:t>return </a:t>
            </a:r>
            <a:r>
              <a:rPr lang="en-US" altLang="zh-TW" sz="1400" dirty="0" err="1"/>
              <a:t>laplacian_mx</a:t>
            </a:r>
            <a:endParaRPr lang="zh-TW" altLang="en-US" sz="1400" dirty="0"/>
          </a:p>
        </p:txBody>
      </p:sp>
      <p:cxnSp>
        <p:nvCxnSpPr>
          <p:cNvPr id="110" name="直線單箭頭接點 109"/>
          <p:cNvCxnSpPr>
            <a:endCxn id="135" idx="0"/>
          </p:cNvCxnSpPr>
          <p:nvPr/>
        </p:nvCxnSpPr>
        <p:spPr>
          <a:xfrm>
            <a:off x="709272" y="3339507"/>
            <a:ext cx="0" cy="287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445931" y="4940949"/>
            <a:ext cx="472341" cy="46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875416" y="5401458"/>
                <a:ext cx="1486241" cy="313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416" y="5401458"/>
                <a:ext cx="1486241" cy="313163"/>
              </a:xfrm>
              <a:prstGeom prst="rect">
                <a:avLst/>
              </a:prstGeom>
              <a:blipFill>
                <a:blip r:embed="rId10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-14798" y="4571640"/>
                <a:ext cx="1280543" cy="313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98" y="4571640"/>
                <a:ext cx="1280543" cy="313163"/>
              </a:xfrm>
              <a:prstGeom prst="rect">
                <a:avLst/>
              </a:prstGeom>
              <a:blipFill>
                <a:blip r:embed="rId11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3089348" y="5290082"/>
                <a:ext cx="1743875" cy="313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48" y="5290082"/>
                <a:ext cx="1743875" cy="313163"/>
              </a:xfrm>
              <a:prstGeom prst="rect">
                <a:avLst/>
              </a:prstGeom>
              <a:blipFill>
                <a:blip r:embed="rId12"/>
                <a:stretch>
                  <a:fillRect t="-5882"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5813296" y="5281175"/>
                <a:ext cx="1949380" cy="313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296" y="5281175"/>
                <a:ext cx="1949380" cy="313163"/>
              </a:xfrm>
              <a:prstGeom prst="rect">
                <a:avLst/>
              </a:prstGeom>
              <a:blipFill>
                <a:blip r:embed="rId13"/>
                <a:stretch>
                  <a:fillRect t="-5769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8132284" y="5248684"/>
                <a:ext cx="2811860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284" y="5248684"/>
                <a:ext cx="2811860" cy="335476"/>
              </a:xfrm>
              <a:prstGeom prst="rect">
                <a:avLst/>
              </a:prstGeom>
              <a:blipFill>
                <a:blip r:embed="rId14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線接點 125"/>
          <p:cNvCxnSpPr/>
          <p:nvPr/>
        </p:nvCxnSpPr>
        <p:spPr>
          <a:xfrm>
            <a:off x="2045801" y="4947996"/>
            <a:ext cx="472341" cy="46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>
            <a:off x="3216113" y="4890225"/>
            <a:ext cx="472341" cy="46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>
            <a:off x="6113297" y="4858698"/>
            <a:ext cx="472341" cy="46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8793450" y="4839688"/>
            <a:ext cx="472341" cy="46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>
              <a:xfrm>
                <a:off x="522787" y="3017260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7" y="3017260"/>
                <a:ext cx="39228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278098" y="3627416"/>
            <a:ext cx="86234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 err="1" smtClean="0">
                <a:solidFill>
                  <a:srgbClr val="FF0000"/>
                </a:solidFill>
              </a:rPr>
              <a:t>laplacian</a:t>
            </a:r>
            <a:endParaRPr lang="en-US" altLang="zh-TW" sz="1400" dirty="0" smtClean="0"/>
          </a:p>
        </p:txBody>
      </p:sp>
      <p:cxnSp>
        <p:nvCxnSpPr>
          <p:cNvPr id="138" name="直線單箭頭接點 137"/>
          <p:cNvCxnSpPr/>
          <p:nvPr/>
        </p:nvCxnSpPr>
        <p:spPr>
          <a:xfrm>
            <a:off x="702264" y="3939094"/>
            <a:ext cx="16666" cy="632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2396859" y="5147853"/>
            <a:ext cx="713809" cy="8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/>
          <p:nvPr/>
        </p:nvCxnSpPr>
        <p:spPr>
          <a:xfrm flipV="1">
            <a:off x="815680" y="5204743"/>
            <a:ext cx="1246093" cy="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V="1">
            <a:off x="3840466" y="5147853"/>
            <a:ext cx="713809" cy="8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564954" y="5134102"/>
            <a:ext cx="1193830" cy="7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endCxn id="21" idx="1"/>
          </p:cNvCxnSpPr>
          <p:nvPr/>
        </p:nvCxnSpPr>
        <p:spPr>
          <a:xfrm flipV="1">
            <a:off x="6913458" y="5135042"/>
            <a:ext cx="1509767" cy="21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2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7" grpId="0"/>
      <p:bldP spid="46" grpId="0"/>
      <p:bldP spid="52" grpId="0"/>
      <p:bldP spid="53" grpId="0"/>
      <p:bldP spid="51" grpId="0" animBg="1"/>
      <p:bldP spid="69" grpId="0" animBg="1"/>
      <p:bldP spid="70" grpId="0"/>
      <p:bldP spid="71" grpId="0"/>
      <p:bldP spid="72" grpId="0"/>
      <p:bldP spid="73" grpId="0"/>
      <p:bldP spid="85" grpId="0"/>
      <p:bldP spid="87" grpId="0"/>
      <p:bldP spid="88" grpId="0" animBg="1"/>
      <p:bldP spid="89" grpId="0" animBg="1"/>
      <p:bldP spid="91" grpId="0" animBg="1"/>
      <p:bldP spid="92" grpId="0" animBg="1"/>
      <p:bldP spid="103" grpId="0" animBg="1"/>
      <p:bldP spid="105" grpId="0" animBg="1"/>
      <p:bldP spid="109" grpId="0" animBg="1"/>
      <p:bldP spid="115" grpId="0"/>
      <p:bldP spid="116" grpId="0"/>
      <p:bldP spid="118" grpId="0"/>
      <p:bldP spid="119" grpId="0"/>
      <p:bldP spid="120" grpId="0"/>
      <p:bldP spid="133" grpId="0"/>
      <p:bldP spid="1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9159507" y="4968770"/>
            <a:ext cx="2533107" cy="757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9914189" y="3897393"/>
            <a:ext cx="102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F.nll_loss</a:t>
            </a:r>
            <a:endParaRPr lang="zh-TW" altLang="en-US" dirty="0"/>
          </a:p>
        </p:txBody>
      </p:sp>
      <p:cxnSp>
        <p:nvCxnSpPr>
          <p:cNvPr id="76" name="直線單箭頭接點 75"/>
          <p:cNvCxnSpPr>
            <a:stCxn id="75" idx="2"/>
            <a:endCxn id="74" idx="0"/>
          </p:cNvCxnSpPr>
          <p:nvPr/>
        </p:nvCxnSpPr>
        <p:spPr>
          <a:xfrm>
            <a:off x="10426060" y="4266725"/>
            <a:ext cx="1" cy="702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10879717" y="513405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labels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>
            <a:off x="10510091" y="5338102"/>
            <a:ext cx="4116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10317209" y="5338102"/>
            <a:ext cx="385763" cy="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26910" y="565373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Loss</a:t>
            </a:r>
            <a:endParaRPr lang="zh-TW" altLang="en-US" sz="32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730215" y="4327669"/>
            <a:ext cx="6969833" cy="1788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TW" sz="1400" dirty="0" smtClean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-24818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code – Testing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95548" y="4912244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567749" y="5354713"/>
            <a:ext cx="1246093" cy="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65419" y="5159424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9" y="5159424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09645" y="5167948"/>
                <a:ext cx="656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45" y="5167948"/>
                <a:ext cx="6565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01492" y="5009222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92" y="5009222"/>
                <a:ext cx="5018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4522657" y="5046936"/>
            <a:ext cx="77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dropout</a:t>
            </a:r>
            <a:endParaRPr lang="zh-TW" altLang="en-US" sz="1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162880" y="5347666"/>
            <a:ext cx="613682" cy="4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158860" y="5078639"/>
            <a:ext cx="555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ReLU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706677" y="5163000"/>
                <a:ext cx="989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77" y="5163000"/>
                <a:ext cx="98918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5613785" y="4905197"/>
            <a:ext cx="750107" cy="8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630517" y="5347666"/>
            <a:ext cx="5846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318806" y="5340202"/>
            <a:ext cx="1188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447916" y="5126588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16" y="5126588"/>
                <a:ext cx="1257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>
            <a:off x="7705889" y="5340202"/>
            <a:ext cx="1444915" cy="2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817510" y="5039889"/>
            <a:ext cx="77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softmax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729437" y="4985846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37" y="4985846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9166175" y="5126588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Predictions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920326" y="4738364"/>
            <a:ext cx="783" cy="424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22824" y="4243318"/>
            <a:ext cx="0" cy="285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922824" y="4529137"/>
            <a:ext cx="171063" cy="184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922823" y="4529137"/>
            <a:ext cx="223048" cy="2092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367009" y="3873986"/>
            <a:ext cx="10889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F.dropout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2246185" y="2097469"/>
            <a:ext cx="897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def</a:t>
            </a:r>
            <a:r>
              <a:rPr lang="en-US" altLang="zh-TW" sz="1400" dirty="0"/>
              <a:t> </a:t>
            </a:r>
            <a:r>
              <a:rPr lang="en-US" altLang="zh-TW" sz="1400" dirty="0" smtClean="0">
                <a:solidFill>
                  <a:srgbClr val="FF0000"/>
                </a:solidFill>
              </a:rPr>
              <a:t>test</a:t>
            </a:r>
            <a:r>
              <a:rPr lang="en-US" altLang="zh-TW" sz="1400" dirty="0" smtClean="0"/>
              <a:t>():</a:t>
            </a:r>
            <a:endParaRPr lang="zh-TW" altLang="en-US" sz="1400" dirty="0"/>
          </a:p>
        </p:txBody>
      </p:sp>
      <p:sp>
        <p:nvSpPr>
          <p:cNvPr id="53" name="矩形 52"/>
          <p:cNvSpPr/>
          <p:nvPr/>
        </p:nvSpPr>
        <p:spPr>
          <a:xfrm>
            <a:off x="2532441" y="2299028"/>
            <a:ext cx="109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model.eval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2532441" y="2489597"/>
            <a:ext cx="3281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output = model(features, </a:t>
            </a:r>
            <a:r>
              <a:rPr lang="en-US" altLang="zh-TW" sz="1400" dirty="0" err="1"/>
              <a:t>normalized_adj</a:t>
            </a:r>
            <a:r>
              <a:rPr lang="en-US" altLang="zh-TW" sz="1400" dirty="0"/>
              <a:t>) </a:t>
            </a:r>
            <a:endParaRPr lang="zh-TW" altLang="en-US" sz="1400" dirty="0"/>
          </a:p>
        </p:txBody>
      </p:sp>
      <p:sp>
        <p:nvSpPr>
          <p:cNvPr id="56" name="矩形 55"/>
          <p:cNvSpPr/>
          <p:nvPr/>
        </p:nvSpPr>
        <p:spPr>
          <a:xfrm>
            <a:off x="2532441" y="2683389"/>
            <a:ext cx="4157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loss_test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F.nll_loss</a:t>
            </a:r>
            <a:r>
              <a:rPr lang="en-US" altLang="zh-TW" sz="1400" dirty="0"/>
              <a:t>(output[</a:t>
            </a:r>
            <a:r>
              <a:rPr lang="en-US" altLang="zh-TW" sz="1400" dirty="0" err="1"/>
              <a:t>idx_test</a:t>
            </a:r>
            <a:r>
              <a:rPr lang="en-US" altLang="zh-TW" sz="1400" dirty="0"/>
              <a:t>], labels[</a:t>
            </a:r>
            <a:r>
              <a:rPr lang="en-US" altLang="zh-TW" sz="1400" dirty="0" err="1"/>
              <a:t>idx_test</a:t>
            </a:r>
            <a:r>
              <a:rPr lang="en-US" altLang="zh-TW" sz="1400" dirty="0"/>
              <a:t>])</a:t>
            </a:r>
            <a:endParaRPr lang="zh-TW" altLang="en-US" sz="1400" dirty="0"/>
          </a:p>
        </p:txBody>
      </p:sp>
      <p:sp>
        <p:nvSpPr>
          <p:cNvPr id="58" name="矩形 57"/>
          <p:cNvSpPr/>
          <p:nvPr/>
        </p:nvSpPr>
        <p:spPr>
          <a:xfrm>
            <a:off x="2532441" y="2879141"/>
            <a:ext cx="4096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/>
              <a:t>acc_test</a:t>
            </a:r>
            <a:r>
              <a:rPr lang="en-US" altLang="zh-TW" sz="1400" dirty="0"/>
              <a:t> = accuracy(output[</a:t>
            </a:r>
            <a:r>
              <a:rPr lang="en-US" altLang="zh-TW" sz="1400" dirty="0" err="1"/>
              <a:t>idx_test</a:t>
            </a:r>
            <a:r>
              <a:rPr lang="en-US" altLang="zh-TW" sz="1400" dirty="0"/>
              <a:t>], labels[</a:t>
            </a:r>
            <a:r>
              <a:rPr lang="en-US" altLang="zh-TW" sz="1400" dirty="0" err="1"/>
              <a:t>idx_test</a:t>
            </a:r>
            <a:r>
              <a:rPr lang="en-US" altLang="zh-TW" sz="1400" dirty="0"/>
              <a:t>])</a:t>
            </a:r>
            <a:endParaRPr lang="zh-TW" altLang="en-US" sz="1400" dirty="0"/>
          </a:p>
        </p:txBody>
      </p:sp>
      <p:sp>
        <p:nvSpPr>
          <p:cNvPr id="59" name="矩形 58"/>
          <p:cNvSpPr/>
          <p:nvPr/>
        </p:nvSpPr>
        <p:spPr>
          <a:xfrm>
            <a:off x="2314648" y="2119699"/>
            <a:ext cx="4276455" cy="1067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zh-TW" altLang="en-US" sz="14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890455" y="4860025"/>
            <a:ext cx="389641" cy="354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83644" y="4550237"/>
            <a:ext cx="86234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 err="1" smtClean="0">
                <a:solidFill>
                  <a:srgbClr val="FF0000"/>
                </a:solidFill>
              </a:rPr>
              <a:t>laplacian</a:t>
            </a:r>
            <a:endParaRPr lang="en-US" altLang="zh-TW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644" y="3712099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44" y="3712099"/>
                <a:ext cx="3922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單箭頭接點 69"/>
          <p:cNvCxnSpPr>
            <a:stCxn id="68" idx="2"/>
            <a:endCxn id="64" idx="0"/>
          </p:cNvCxnSpPr>
          <p:nvPr/>
        </p:nvCxnSpPr>
        <p:spPr>
          <a:xfrm>
            <a:off x="579788" y="4081431"/>
            <a:ext cx="235030" cy="468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820250" y="5106343"/>
            <a:ext cx="223048" cy="2092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H="1">
            <a:off x="4826696" y="5108150"/>
            <a:ext cx="189081" cy="2459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324756" y="1011196"/>
            <a:ext cx="327643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def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accuracy</a:t>
            </a:r>
            <a:r>
              <a:rPr lang="en-US" altLang="zh-TW" sz="1400" dirty="0"/>
              <a:t>(output, labels): </a:t>
            </a:r>
            <a:endParaRPr lang="en-US" altLang="zh-TW" sz="1400" dirty="0" smtClean="0"/>
          </a:p>
          <a:p>
            <a:r>
              <a:rPr lang="en-US" altLang="zh-TW" sz="1400" dirty="0" smtClean="0"/>
              <a:t>    </a:t>
            </a:r>
            <a:r>
              <a:rPr lang="en-US" altLang="zh-TW" sz="1400" dirty="0" err="1" smtClean="0"/>
              <a:t>preds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output.max</a:t>
            </a:r>
            <a:r>
              <a:rPr lang="en-US" altLang="zh-TW" sz="1400" dirty="0"/>
              <a:t>(1)[1].</a:t>
            </a:r>
            <a:r>
              <a:rPr lang="en-US" altLang="zh-TW" sz="1400" dirty="0" err="1"/>
              <a:t>type_as</a:t>
            </a:r>
            <a:r>
              <a:rPr lang="en-US" altLang="zh-TW" sz="1400" dirty="0"/>
              <a:t>(labels) </a:t>
            </a:r>
            <a:endParaRPr lang="en-US" altLang="zh-TW" sz="1400" dirty="0" smtClean="0"/>
          </a:p>
          <a:p>
            <a:r>
              <a:rPr lang="en-US" altLang="zh-TW" sz="1400" dirty="0" smtClean="0"/>
              <a:t>    correct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preds.eq</a:t>
            </a:r>
            <a:r>
              <a:rPr lang="en-US" altLang="zh-TW" sz="1400" dirty="0"/>
              <a:t>(labels).double() </a:t>
            </a:r>
            <a:endParaRPr lang="en-US" altLang="zh-TW" sz="1400" dirty="0" smtClean="0"/>
          </a:p>
          <a:p>
            <a:r>
              <a:rPr lang="en-US" altLang="zh-TW" sz="1400" dirty="0" smtClean="0"/>
              <a:t>    correct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correct.sum</a:t>
            </a:r>
            <a:r>
              <a:rPr lang="en-US" altLang="zh-TW" sz="1400" dirty="0"/>
              <a:t>() </a:t>
            </a:r>
          </a:p>
          <a:p>
            <a:r>
              <a:rPr lang="en-US" altLang="zh-TW" sz="1400" dirty="0" smtClean="0"/>
              <a:t>    </a:t>
            </a:r>
            <a:r>
              <a:rPr lang="en-US" altLang="zh-TW" sz="1400" dirty="0" smtClean="0">
                <a:solidFill>
                  <a:schemeClr val="accent5"/>
                </a:solidFill>
              </a:rPr>
              <a:t>return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correct / </a:t>
            </a:r>
            <a:r>
              <a:rPr lang="en-US" altLang="zh-TW" sz="1400" dirty="0" err="1"/>
              <a:t>len</a:t>
            </a:r>
            <a:r>
              <a:rPr lang="en-US" altLang="zh-TW" sz="1400" dirty="0"/>
              <a:t>(labels)</a:t>
            </a:r>
            <a:endParaRPr lang="zh-TW" altLang="en-US" sz="1400" dirty="0"/>
          </a:p>
        </p:txBody>
      </p:sp>
      <p:cxnSp>
        <p:nvCxnSpPr>
          <p:cNvPr id="87" name="直線單箭頭接點 86"/>
          <p:cNvCxnSpPr>
            <a:stCxn id="85" idx="2"/>
          </p:cNvCxnSpPr>
          <p:nvPr/>
        </p:nvCxnSpPr>
        <p:spPr>
          <a:xfrm>
            <a:off x="8962974" y="2180747"/>
            <a:ext cx="819010" cy="2780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9278374" y="2909004"/>
            <a:ext cx="127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accuracy</a:t>
            </a:r>
            <a:endParaRPr lang="zh-TW" altLang="en-US" sz="2400" dirty="0"/>
          </a:p>
        </p:txBody>
      </p:sp>
      <p:cxnSp>
        <p:nvCxnSpPr>
          <p:cNvPr id="89" name="直線單箭頭接點 88"/>
          <p:cNvCxnSpPr/>
          <p:nvPr/>
        </p:nvCxnSpPr>
        <p:spPr>
          <a:xfrm flipV="1">
            <a:off x="1582069" y="5366633"/>
            <a:ext cx="1246093" cy="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5300755" y="5366673"/>
            <a:ext cx="1246093" cy="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3172802" y="5339581"/>
            <a:ext cx="603760" cy="2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4644344" y="5332611"/>
            <a:ext cx="603760" cy="2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endCxn id="22" idx="1"/>
          </p:cNvCxnSpPr>
          <p:nvPr/>
        </p:nvCxnSpPr>
        <p:spPr>
          <a:xfrm flipV="1">
            <a:off x="7690182" y="5311254"/>
            <a:ext cx="1475993" cy="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7" grpId="0"/>
      <p:bldP spid="80" grpId="0"/>
      <p:bldP spid="52" grpId="0"/>
      <p:bldP spid="53" grpId="0"/>
      <p:bldP spid="54" grpId="0"/>
      <p:bldP spid="56" grpId="0"/>
      <p:bldP spid="58" grpId="0"/>
      <p:bldP spid="85" grpId="0" animBg="1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-248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code – Results (Cora)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2" y="1781174"/>
            <a:ext cx="6390820" cy="38385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33324" y="1295400"/>
            <a:ext cx="1336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Training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124561" y="1295400"/>
            <a:ext cx="120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Testing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067768" y="233838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 = 0.7174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067768" y="2762251"/>
            <a:ext cx="1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accuracy = 0.836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19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Deeper propagation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424"/>
          <a:stretch/>
        </p:blipFill>
        <p:spPr>
          <a:xfrm>
            <a:off x="2071518" y="1616070"/>
            <a:ext cx="6013775" cy="4424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702412" y="4245226"/>
                <a:ext cx="3520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TW" dirty="0" smtClean="0"/>
                  <a:t>Can’t not find global information!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12" y="4245226"/>
                <a:ext cx="3520194" cy="369332"/>
              </a:xfrm>
              <a:prstGeom prst="rect">
                <a:avLst/>
              </a:prstGeom>
              <a:blipFill>
                <a:blip r:embed="rId3"/>
                <a:stretch>
                  <a:fillRect t="-8197" r="-104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952969" y="525744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Input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4653" y="427925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Hidden 1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5630" y="323229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Hidden 2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4653" y="221937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Hidden 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891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Deeper propagation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99011" y="1438185"/>
                <a:ext cx="5478743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11" y="1438185"/>
                <a:ext cx="5478743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/>
          <p:cNvSpPr/>
          <p:nvPr/>
        </p:nvSpPr>
        <p:spPr>
          <a:xfrm>
            <a:off x="3474617" y="2660188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H="1">
            <a:off x="3841754" y="2371916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045035" y="3118255"/>
            <a:ext cx="166506" cy="50397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3277161" y="3095857"/>
            <a:ext cx="190123" cy="95195"/>
          </a:xfrm>
          <a:prstGeom prst="straightConnector1">
            <a:avLst/>
          </a:prstGeom>
          <a:ln w="22225"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弧形箭號 (上彎) 47"/>
          <p:cNvSpPr/>
          <p:nvPr/>
        </p:nvSpPr>
        <p:spPr>
          <a:xfrm rot="19330392" flipV="1">
            <a:off x="3300617" y="2594238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641242" y="2421759"/>
                <a:ext cx="62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242" y="2421759"/>
                <a:ext cx="62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/>
          <p:cNvSpPr/>
          <p:nvPr/>
        </p:nvSpPr>
        <p:spPr>
          <a:xfrm>
            <a:off x="5781912" y="2653429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3576600" y="2730809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3590533" y="2910452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3804961" y="2744087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3821199" y="2964132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5892003" y="2716404"/>
            <a:ext cx="15415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5924981" y="2910313"/>
            <a:ext cx="154150" cy="1524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4421096" y="2907782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7633825" y="2651334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714900" y="2725687"/>
            <a:ext cx="154150" cy="1524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7772312" y="2910743"/>
            <a:ext cx="154150" cy="152400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6476257" y="2917976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6710121" y="2389724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121" y="2389724"/>
                <a:ext cx="48519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/>
          <p:cNvSpPr/>
          <p:nvPr/>
        </p:nvSpPr>
        <p:spPr>
          <a:xfrm>
            <a:off x="6110381" y="2730809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6126619" y="2950854"/>
            <a:ext cx="154150" cy="152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968334" y="2716404"/>
            <a:ext cx="15415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7984572" y="2936449"/>
            <a:ext cx="15415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552800" y="221301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+</a:t>
            </a:r>
            <a:endParaRPr lang="zh-TW" altLang="en-US" sz="3200" dirty="0"/>
          </a:p>
        </p:txBody>
      </p:sp>
      <p:sp>
        <p:nvSpPr>
          <p:cNvPr id="69" name="橢圓 68"/>
          <p:cNvSpPr/>
          <p:nvPr/>
        </p:nvSpPr>
        <p:spPr>
          <a:xfrm>
            <a:off x="9012449" y="2216465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9114432" y="2287086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9128365" y="2466729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9342793" y="2300364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9359031" y="2520409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857" y="1428722"/>
            <a:ext cx="3471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 Residual connection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96770" y="1200969"/>
            <a:ext cx="7281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Semi-Supervised Classification with Graph Convolutional Networks (2017.9)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43857" y="3586134"/>
            <a:ext cx="315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2. Dense connection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3799011" y="3594666"/>
                <a:ext cx="5702202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sSup>
                          <m:sSup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TW" sz="28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11" y="3594666"/>
                <a:ext cx="5702202" cy="578685"/>
              </a:xfrm>
              <a:prstGeom prst="rect">
                <a:avLst/>
              </a:prstGeom>
              <a:blipFill>
                <a:blip r:embed="rId5"/>
                <a:stretch>
                  <a:fillRect t="-5263" r="-1282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6"/>
          <p:cNvSpPr/>
          <p:nvPr/>
        </p:nvSpPr>
        <p:spPr>
          <a:xfrm>
            <a:off x="3490855" y="4752446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/>
          <p:nvPr/>
        </p:nvCxnSpPr>
        <p:spPr>
          <a:xfrm flipH="1">
            <a:off x="3857992" y="4464174"/>
            <a:ext cx="46714" cy="261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4061273" y="5210513"/>
            <a:ext cx="166506" cy="50397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3293399" y="5188115"/>
            <a:ext cx="190123" cy="95195"/>
          </a:xfrm>
          <a:prstGeom prst="straightConnector1">
            <a:avLst/>
          </a:prstGeom>
          <a:ln w="22225">
            <a:tailEnd type="triangle" w="sm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弧形箭號 (上彎) 80"/>
          <p:cNvSpPr/>
          <p:nvPr/>
        </p:nvSpPr>
        <p:spPr>
          <a:xfrm rot="19330392" flipV="1">
            <a:off x="3316855" y="4686496"/>
            <a:ext cx="235314" cy="157122"/>
          </a:xfrm>
          <a:prstGeom prst="curvedUpArrow">
            <a:avLst>
              <a:gd name="adj1" fmla="val 25000"/>
              <a:gd name="adj2" fmla="val 50000"/>
              <a:gd name="adj3" fmla="val 439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4657480" y="4514017"/>
                <a:ext cx="62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80" y="4514017"/>
                <a:ext cx="6219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798150" y="4745687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3592838" y="4823067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3606771" y="5002710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3821199" y="4836345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3837437" y="5056390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908241" y="4808662"/>
            <a:ext cx="15415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5941219" y="5002571"/>
            <a:ext cx="154150" cy="1524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0" name="直線單箭頭接點 89"/>
          <p:cNvCxnSpPr/>
          <p:nvPr/>
        </p:nvCxnSpPr>
        <p:spPr>
          <a:xfrm flipV="1">
            <a:off x="4437334" y="5000040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橢圓 90"/>
          <p:cNvSpPr/>
          <p:nvPr/>
        </p:nvSpPr>
        <p:spPr>
          <a:xfrm>
            <a:off x="7650063" y="4743592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7731138" y="4817945"/>
            <a:ext cx="154150" cy="1524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7788550" y="5003001"/>
            <a:ext cx="154150" cy="152400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/>
          <p:nvPr/>
        </p:nvCxnSpPr>
        <p:spPr>
          <a:xfrm flipV="1">
            <a:off x="6492495" y="5010234"/>
            <a:ext cx="1062191" cy="53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6726359" y="4481982"/>
                <a:ext cx="485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59" y="4481982"/>
                <a:ext cx="4851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/>
          <p:cNvSpPr txBox="1"/>
          <p:nvPr/>
        </p:nvSpPr>
        <p:spPr>
          <a:xfrm>
            <a:off x="7988450" y="4343213"/>
            <a:ext cx="172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concatenate</a:t>
            </a:r>
            <a:endParaRPr lang="zh-TW" altLang="en-US" sz="2400" dirty="0"/>
          </a:p>
        </p:txBody>
      </p:sp>
      <p:sp>
        <p:nvSpPr>
          <p:cNvPr id="101" name="橢圓 100"/>
          <p:cNvSpPr/>
          <p:nvPr/>
        </p:nvSpPr>
        <p:spPr>
          <a:xfrm>
            <a:off x="9638190" y="4292382"/>
            <a:ext cx="563085" cy="5439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9740173" y="4363003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9754106" y="4542646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9968534" y="4376281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9984772" y="4596326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" name="直線單箭頭接點 105"/>
          <p:cNvCxnSpPr/>
          <p:nvPr/>
        </p:nvCxnSpPr>
        <p:spPr>
          <a:xfrm>
            <a:off x="8513343" y="2944127"/>
            <a:ext cx="1497432" cy="32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8308525" y="5016027"/>
            <a:ext cx="2116588" cy="1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橢圓 107"/>
          <p:cNvSpPr/>
          <p:nvPr/>
        </p:nvSpPr>
        <p:spPr>
          <a:xfrm>
            <a:off x="10554976" y="4680229"/>
            <a:ext cx="789573" cy="7376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0624664" y="4884837"/>
            <a:ext cx="154150" cy="1524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682076" y="5069893"/>
            <a:ext cx="154150" cy="152400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891013" y="4851990"/>
            <a:ext cx="15415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0904946" y="5031633"/>
            <a:ext cx="15415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11119374" y="4865268"/>
            <a:ext cx="1541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/>
          <p:cNvSpPr/>
          <p:nvPr/>
        </p:nvSpPr>
        <p:spPr>
          <a:xfrm>
            <a:off x="11135612" y="5085313"/>
            <a:ext cx="15415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23717" y="3409752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DeepGCNs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: Can GCNs Go as Deep as CNNs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? (2019.8)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Deeper propagation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5663" y="1140897"/>
            <a:ext cx="8972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Cluster-GCN: An Efficient Algorithm for Training Deep and Large Graph Convolutional Networks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34163" y="1325563"/>
            <a:ext cx="25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3. Cluster GCN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29611" y="4338638"/>
                <a:ext cx="3076868" cy="469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11" y="4338638"/>
                <a:ext cx="3076868" cy="469167"/>
              </a:xfrm>
              <a:prstGeom prst="rect">
                <a:avLst/>
              </a:prstGeom>
              <a:blipFill>
                <a:blip r:embed="rId2"/>
                <a:stretch>
                  <a:fillRect t="-9091" r="-198" b="-168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052495" y="3767138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3-2. New method for normalization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29611" y="5072062"/>
                <a:ext cx="4767908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((</m:t>
                      </m:r>
                      <m:acc>
                        <m:accPr>
                          <m:chr m:val="̃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400"/>
                        <m:t>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11" y="5072062"/>
                <a:ext cx="4767908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52495" y="1843961"/>
            <a:ext cx="460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3-1. Enhance central node’s feature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29611" y="2485178"/>
                <a:ext cx="4822859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11" y="2485178"/>
                <a:ext cx="4822859" cy="470835"/>
              </a:xfrm>
              <a:prstGeom prst="rect">
                <a:avLst/>
              </a:prstGeom>
              <a:blipFill>
                <a:blip r:embed="rId4"/>
                <a:stretch>
                  <a:fillRect t="-7792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825" y="4381360"/>
            <a:ext cx="3181351" cy="222422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80855" y="4044137"/>
            <a:ext cx="33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Performance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 inductive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930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46598" y="281061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2. Graph attention networks (GAT)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1576" y="4210051"/>
            <a:ext cx="101118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Graph Attention </a:t>
            </a:r>
            <a:r>
              <a:rPr lang="en-US" altLang="zh-TW" b="1" dirty="0" smtClean="0"/>
              <a:t>Networks </a:t>
            </a:r>
            <a:r>
              <a:rPr lang="en-US" altLang="zh-TW" sz="2000" dirty="0" smtClean="0"/>
              <a:t>(2017.10)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Author: </a:t>
            </a:r>
            <a:r>
              <a:rPr lang="en-US" altLang="zh-TW" dirty="0" err="1" smtClean="0">
                <a:solidFill>
                  <a:schemeClr val="accent1">
                    <a:lumMod val="75000"/>
                  </a:schemeClr>
                </a:solidFill>
              </a:rPr>
              <a:t>Petar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accent1">
                    <a:lumMod val="75000"/>
                  </a:schemeClr>
                </a:solidFill>
              </a:rPr>
              <a:t>Veličković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Guillem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Cucurull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Arantxa</a:t>
            </a:r>
            <a:r>
              <a:rPr lang="en-US" altLang="zh-TW" dirty="0" smtClean="0"/>
              <a:t> Casanova, Adriana Romero, Pietro </a:t>
            </a:r>
            <a:r>
              <a:rPr lang="en-US" altLang="zh-TW" dirty="0" err="1" smtClean="0"/>
              <a:t>Liò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solidFill>
                  <a:schemeClr val="accent6"/>
                </a:solidFill>
              </a:rPr>
              <a:t>Yoshua</a:t>
            </a:r>
            <a:r>
              <a:rPr lang="en-US" altLang="zh-TW" dirty="0" smtClean="0">
                <a:solidFill>
                  <a:schemeClr val="accent6"/>
                </a:solidFill>
              </a:rPr>
              <a:t> </a:t>
            </a:r>
            <a:r>
              <a:rPr lang="en-US" altLang="zh-TW" dirty="0" err="1" smtClean="0">
                <a:solidFill>
                  <a:schemeClr val="accent6"/>
                </a:solidFill>
              </a:rPr>
              <a:t>Bengio</a:t>
            </a:r>
            <a:r>
              <a:rPr lang="en-US" altLang="zh-TW" dirty="0" smtClean="0">
                <a:solidFill>
                  <a:schemeClr val="accent6"/>
                </a:solidFill>
              </a:rPr>
              <a:t> </a:t>
            </a:r>
          </a:p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University of Cambridge (Trinity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College-CS))</a:t>
            </a:r>
            <a:r>
              <a:rPr lang="en-US" altLang="zh-TW" dirty="0" smtClean="0"/>
              <a:t>			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en-US" altLang="zh-TW" dirty="0" smtClean="0">
                <a:solidFill>
                  <a:schemeClr val="accent6"/>
                </a:solidFill>
              </a:rPr>
              <a:t>(</a:t>
            </a:r>
            <a:r>
              <a:rPr lang="en-US" altLang="zh-TW" dirty="0">
                <a:solidFill>
                  <a:schemeClr val="accent6"/>
                </a:solidFill>
              </a:rPr>
              <a:t>Mila - Quebec AI </a:t>
            </a:r>
            <a:r>
              <a:rPr lang="en-US" altLang="zh-TW" dirty="0" smtClean="0">
                <a:solidFill>
                  <a:schemeClr val="accent6"/>
                </a:solidFill>
              </a:rPr>
              <a:t>Institute)</a:t>
            </a:r>
          </a:p>
          <a:p>
            <a:r>
              <a:rPr lang="en-US" altLang="zh-TW" dirty="0" smtClean="0"/>
              <a:t>Publication: </a:t>
            </a:r>
            <a:r>
              <a:rPr lang="en-US" altLang="zh-TW" dirty="0" err="1" smtClean="0"/>
              <a:t>eprint</a:t>
            </a:r>
            <a:r>
              <a:rPr lang="en-US" altLang="zh-TW" dirty="0" smtClean="0"/>
              <a:t> 	arXiv:1710.10903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20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Learnable Weights in Feature Transfer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Correlation (attention coefficients) between their feature vectors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TW" dirty="0" smtClean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 smtClean="0"/>
                  <a:t> higher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different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1133474" y="3641725"/>
            <a:ext cx="3119438" cy="19764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13" y="3572968"/>
            <a:ext cx="4648200" cy="254684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381750" y="3486748"/>
            <a:ext cx="752475" cy="718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202386" y="316714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900989" y="3901107"/>
            <a:ext cx="752475" cy="718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721625" y="358150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1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GAT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8"/>
          <a:stretch/>
        </p:blipFill>
        <p:spPr>
          <a:xfrm>
            <a:off x="1252537" y="1629405"/>
            <a:ext cx="2452688" cy="4659495"/>
          </a:xfrm>
          <a:prstGeom prst="rect">
            <a:avLst/>
          </a:prstGeom>
        </p:spPr>
      </p:pic>
      <p:sp>
        <p:nvSpPr>
          <p:cNvPr id="3" name="弧形箭號 (上彎) 2"/>
          <p:cNvSpPr/>
          <p:nvPr/>
        </p:nvSpPr>
        <p:spPr>
          <a:xfrm rot="20063646">
            <a:off x="2215399" y="4132584"/>
            <a:ext cx="288089" cy="38576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318016" y="4429125"/>
                <a:ext cx="509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16" y="4429125"/>
                <a:ext cx="50937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49" y="843005"/>
            <a:ext cx="3429090" cy="180494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/>
          <a:stretch/>
        </p:blipFill>
        <p:spPr>
          <a:xfrm>
            <a:off x="4200524" y="2790788"/>
            <a:ext cx="5129213" cy="3733837"/>
          </a:xfrm>
          <a:prstGeom prst="rect">
            <a:avLst/>
          </a:prstGeom>
        </p:spPr>
      </p:pic>
      <p:cxnSp>
        <p:nvCxnSpPr>
          <p:cNvPr id="51" name="直線單箭頭接點 50"/>
          <p:cNvCxnSpPr>
            <a:stCxn id="47" idx="3"/>
          </p:cNvCxnSpPr>
          <p:nvPr/>
        </p:nvCxnSpPr>
        <p:spPr>
          <a:xfrm>
            <a:off x="7829639" y="1745478"/>
            <a:ext cx="361861" cy="1631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8948738" y="3714750"/>
            <a:ext cx="280987" cy="3030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8834546" y="3648505"/>
                <a:ext cx="509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6" y="3648505"/>
                <a:ext cx="50937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>
            <a:off x="2002469" y="32315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497768" y="34638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168895" y="37199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544324" y="42883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52" grpId="0" animBg="1"/>
      <p:bldP spid="54" grpId="0"/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1443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GAT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3294365" y="704684"/>
            <a:ext cx="1794209" cy="13710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3234207" y="2051219"/>
            <a:ext cx="1794209" cy="13710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3275564" y="5182811"/>
            <a:ext cx="1794209" cy="13710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3275563" y="3550154"/>
            <a:ext cx="1794209" cy="1371015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510069" y="3423404"/>
            <a:ext cx="264695" cy="25350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61154" y="3002299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0891" y="3824457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099618" y="3452732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stCxn id="13" idx="5"/>
            <a:endCxn id="11" idx="1"/>
          </p:cNvCxnSpPr>
          <p:nvPr/>
        </p:nvCxnSpPr>
        <p:spPr>
          <a:xfrm>
            <a:off x="387085" y="3218676"/>
            <a:ext cx="161748" cy="2418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5" idx="2"/>
            <a:endCxn id="11" idx="6"/>
          </p:cNvCxnSpPr>
          <p:nvPr/>
        </p:nvCxnSpPr>
        <p:spPr>
          <a:xfrm flipH="1" flipV="1">
            <a:off x="774764" y="3550155"/>
            <a:ext cx="324854" cy="29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4" idx="7"/>
            <a:endCxn id="11" idx="3"/>
          </p:cNvCxnSpPr>
          <p:nvPr/>
        </p:nvCxnSpPr>
        <p:spPr>
          <a:xfrm flipV="1">
            <a:off x="286822" y="3639781"/>
            <a:ext cx="262011" cy="221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40054" y="3338351"/>
                <a:ext cx="404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4" y="3338351"/>
                <a:ext cx="40472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91581" y="2917246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1" y="2917246"/>
                <a:ext cx="42851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0" y="3739404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9404"/>
                <a:ext cx="43325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15335" y="3380877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5" y="3380877"/>
                <a:ext cx="43325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30"/>
          <p:cNvCxnSpPr/>
          <p:nvPr/>
        </p:nvCxnSpPr>
        <p:spPr>
          <a:xfrm>
            <a:off x="1824069" y="3538207"/>
            <a:ext cx="300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>
            <a:off x="2110826" y="1519989"/>
            <a:ext cx="13970" cy="4482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2110826" y="1528010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2110826" y="2875971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2124796" y="4276190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096722" y="6002446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78511" y="3218677"/>
            <a:ext cx="96253" cy="1073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774764" y="3218677"/>
            <a:ext cx="96253" cy="10730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088836" y="3218676"/>
            <a:ext cx="96253" cy="1073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185089" y="3218676"/>
            <a:ext cx="96253" cy="107306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822890" y="30200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4095561" y="1144095"/>
            <a:ext cx="96253" cy="107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191814" y="1144095"/>
            <a:ext cx="96253" cy="1073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4288067" y="1144095"/>
            <a:ext cx="96253" cy="1073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384320" y="1144095"/>
            <a:ext cx="96253" cy="107306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4058651" y="2506170"/>
            <a:ext cx="96253" cy="10730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54904" y="2506170"/>
            <a:ext cx="96253" cy="107306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4251157" y="2506170"/>
            <a:ext cx="96253" cy="10730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347410" y="2506170"/>
            <a:ext cx="96253" cy="107306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106777" y="4034278"/>
            <a:ext cx="96253" cy="1073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03030" y="4034278"/>
            <a:ext cx="96253" cy="107306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4299283" y="4034278"/>
            <a:ext cx="96253" cy="107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395536" y="4034278"/>
            <a:ext cx="96253" cy="107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095561" y="5639027"/>
            <a:ext cx="96253" cy="107306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191814" y="5639027"/>
            <a:ext cx="96253" cy="10730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288067" y="5639027"/>
            <a:ext cx="96253" cy="1073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384320" y="5639027"/>
            <a:ext cx="96253" cy="107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5335285" y="1476081"/>
            <a:ext cx="755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6077237" y="1463528"/>
            <a:ext cx="13970" cy="4482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5321315" y="2847828"/>
            <a:ext cx="755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5321315" y="4241717"/>
            <a:ext cx="755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5335285" y="5945985"/>
            <a:ext cx="755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6084222" y="3507628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8" r="74414" b="36677"/>
          <a:stretch/>
        </p:blipFill>
        <p:spPr>
          <a:xfrm>
            <a:off x="7098671" y="2674541"/>
            <a:ext cx="1794209" cy="137101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7899867" y="3113952"/>
            <a:ext cx="96253" cy="107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7996120" y="3113952"/>
            <a:ext cx="96253" cy="1073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8092373" y="3113952"/>
            <a:ext cx="96253" cy="1073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8188626" y="3113952"/>
            <a:ext cx="96253" cy="107306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8284879" y="3111370"/>
            <a:ext cx="96253" cy="10730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381132" y="3111370"/>
            <a:ext cx="96253" cy="107306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77385" y="3111370"/>
            <a:ext cx="96253" cy="10730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8573638" y="3111370"/>
            <a:ext cx="96253" cy="107306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8667488" y="3111370"/>
            <a:ext cx="96253" cy="1073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8763741" y="3111370"/>
            <a:ext cx="96253" cy="107306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8859994" y="3111370"/>
            <a:ext cx="96253" cy="107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8956247" y="3111370"/>
            <a:ext cx="96253" cy="107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9052500" y="3111370"/>
            <a:ext cx="96253" cy="107306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9148753" y="3111370"/>
            <a:ext cx="96253" cy="10730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9245006" y="3111370"/>
            <a:ext cx="96253" cy="1073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9341259" y="3111370"/>
            <a:ext cx="96253" cy="107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2255277" y="1158678"/>
            <a:ext cx="72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 0</a:t>
            </a:r>
            <a:endParaRPr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2255277" y="2525989"/>
            <a:ext cx="72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 1</a:t>
            </a:r>
            <a:endParaRPr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2276744" y="3946882"/>
            <a:ext cx="72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 2</a:t>
            </a:r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272085" y="5628200"/>
            <a:ext cx="72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 3</a:t>
            </a:r>
            <a:endParaRPr lang="zh-TW" altLang="en-US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61833" y="3138296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Concat</a:t>
            </a:r>
            <a:endParaRPr lang="zh-TW" altLang="en-US" dirty="0"/>
          </a:p>
        </p:txBody>
      </p:sp>
      <p:cxnSp>
        <p:nvCxnSpPr>
          <p:cNvPr id="106" name="直線單箭頭接點 105"/>
          <p:cNvCxnSpPr/>
          <p:nvPr/>
        </p:nvCxnSpPr>
        <p:spPr>
          <a:xfrm>
            <a:off x="9341259" y="3460528"/>
            <a:ext cx="954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橢圓 107"/>
          <p:cNvSpPr/>
          <p:nvPr/>
        </p:nvSpPr>
        <p:spPr>
          <a:xfrm>
            <a:off x="10593993" y="3398391"/>
            <a:ext cx="264695" cy="25350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0245078" y="2977286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144815" y="3799444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1183542" y="3427719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2" name="直線接點 111"/>
          <p:cNvCxnSpPr>
            <a:stCxn id="109" idx="5"/>
            <a:endCxn id="108" idx="1"/>
          </p:cNvCxnSpPr>
          <p:nvPr/>
        </p:nvCxnSpPr>
        <p:spPr>
          <a:xfrm>
            <a:off x="10471009" y="3193663"/>
            <a:ext cx="161748" cy="2418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>
            <a:stCxn id="111" idx="2"/>
            <a:endCxn id="108" idx="6"/>
          </p:cNvCxnSpPr>
          <p:nvPr/>
        </p:nvCxnSpPr>
        <p:spPr>
          <a:xfrm flipH="1" flipV="1">
            <a:off x="10858688" y="3525142"/>
            <a:ext cx="324854" cy="29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>
            <a:stCxn id="110" idx="7"/>
            <a:endCxn id="108" idx="3"/>
          </p:cNvCxnSpPr>
          <p:nvPr/>
        </p:nvCxnSpPr>
        <p:spPr>
          <a:xfrm flipV="1">
            <a:off x="10370746" y="3614768"/>
            <a:ext cx="262011" cy="221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0523978" y="3313338"/>
                <a:ext cx="404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978" y="3313338"/>
                <a:ext cx="40472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0175505" y="2892233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505" y="2892233"/>
                <a:ext cx="42851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10083924" y="371439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924" y="3714391"/>
                <a:ext cx="43325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1099259" y="3355864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59" y="3355864"/>
                <a:ext cx="433259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/>
          <p:cNvSpPr/>
          <p:nvPr/>
        </p:nvSpPr>
        <p:spPr>
          <a:xfrm>
            <a:off x="10762435" y="3193664"/>
            <a:ext cx="96253" cy="1073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10858688" y="3193664"/>
            <a:ext cx="96253" cy="10730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10957904" y="3193891"/>
            <a:ext cx="96253" cy="1073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125"/>
          <p:cNvCxnSpPr/>
          <p:nvPr/>
        </p:nvCxnSpPr>
        <p:spPr>
          <a:xfrm>
            <a:off x="10726340" y="3946882"/>
            <a:ext cx="0" cy="901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文字方塊 128"/>
          <p:cNvSpPr txBox="1"/>
          <p:nvPr/>
        </p:nvSpPr>
        <p:spPr>
          <a:xfrm>
            <a:off x="9352871" y="3117867"/>
            <a:ext cx="93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 out</a:t>
            </a:r>
            <a:endParaRPr lang="zh-TW" altLang="en-US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10810561" y="4212887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159" name="橢圓 158"/>
          <p:cNvSpPr/>
          <p:nvPr/>
        </p:nvSpPr>
        <p:spPr>
          <a:xfrm>
            <a:off x="10548891" y="5550874"/>
            <a:ext cx="264695" cy="25350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/>
          <p:cNvSpPr/>
          <p:nvPr/>
        </p:nvSpPr>
        <p:spPr>
          <a:xfrm>
            <a:off x="10199976" y="5129769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10099713" y="5951927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/>
          <p:cNvSpPr/>
          <p:nvPr/>
        </p:nvSpPr>
        <p:spPr>
          <a:xfrm>
            <a:off x="11138440" y="5580202"/>
            <a:ext cx="264695" cy="25350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3" name="直線接點 162"/>
          <p:cNvCxnSpPr>
            <a:stCxn id="160" idx="5"/>
            <a:endCxn id="159" idx="1"/>
          </p:cNvCxnSpPr>
          <p:nvPr/>
        </p:nvCxnSpPr>
        <p:spPr>
          <a:xfrm>
            <a:off x="10425907" y="5346146"/>
            <a:ext cx="161748" cy="2418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>
            <a:stCxn id="162" idx="2"/>
            <a:endCxn id="159" idx="6"/>
          </p:cNvCxnSpPr>
          <p:nvPr/>
        </p:nvCxnSpPr>
        <p:spPr>
          <a:xfrm flipH="1" flipV="1">
            <a:off x="10813586" y="5677625"/>
            <a:ext cx="324854" cy="29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>
            <a:stCxn id="161" idx="7"/>
            <a:endCxn id="159" idx="3"/>
          </p:cNvCxnSpPr>
          <p:nvPr/>
        </p:nvCxnSpPr>
        <p:spPr>
          <a:xfrm flipV="1">
            <a:off x="10325644" y="5767251"/>
            <a:ext cx="262011" cy="221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10478876" y="5465821"/>
                <a:ext cx="404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876" y="5465821"/>
                <a:ext cx="40472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/>
              <p:cNvSpPr txBox="1"/>
              <p:nvPr/>
            </p:nvSpPr>
            <p:spPr>
              <a:xfrm>
                <a:off x="10130403" y="5044716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67" name="文字方塊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03" y="5044716"/>
                <a:ext cx="42851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10038822" y="5866874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822" y="5866874"/>
                <a:ext cx="433259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/>
              <p:cNvSpPr txBox="1"/>
              <p:nvPr/>
            </p:nvSpPr>
            <p:spPr>
              <a:xfrm>
                <a:off x="11054157" y="5508347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69" name="文字方塊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157" y="5508347"/>
                <a:ext cx="433259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直線接點 173"/>
          <p:cNvCxnSpPr/>
          <p:nvPr/>
        </p:nvCxnSpPr>
        <p:spPr>
          <a:xfrm flipH="1" flipV="1">
            <a:off x="9953625" y="4957763"/>
            <a:ext cx="291453" cy="22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字方塊 174"/>
          <p:cNvSpPr txBox="1"/>
          <p:nvPr/>
        </p:nvSpPr>
        <p:spPr>
          <a:xfrm>
            <a:off x="9635909" y="472500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9529891" y="563162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177" name="文字方塊 176"/>
          <p:cNvSpPr txBox="1"/>
          <p:nvPr/>
        </p:nvSpPr>
        <p:spPr>
          <a:xfrm>
            <a:off x="10864591" y="4976814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78" name="文字方塊 177"/>
          <p:cNvSpPr txBox="1"/>
          <p:nvPr/>
        </p:nvSpPr>
        <p:spPr>
          <a:xfrm>
            <a:off x="11642962" y="5182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cxnSp>
        <p:nvCxnSpPr>
          <p:cNvPr id="179" name="直線接點 178"/>
          <p:cNvCxnSpPr>
            <a:endCxn id="176" idx="3"/>
          </p:cNvCxnSpPr>
          <p:nvPr/>
        </p:nvCxnSpPr>
        <p:spPr>
          <a:xfrm flipH="1" flipV="1">
            <a:off x="9847607" y="5816295"/>
            <a:ext cx="327898" cy="18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/>
          <p:cNvCxnSpPr/>
          <p:nvPr/>
        </p:nvCxnSpPr>
        <p:spPr>
          <a:xfrm flipV="1">
            <a:off x="10747261" y="5227800"/>
            <a:ext cx="236880" cy="4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11384675" y="5383270"/>
            <a:ext cx="306701" cy="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弧形箭號 (上彎) 191"/>
          <p:cNvSpPr/>
          <p:nvPr/>
        </p:nvSpPr>
        <p:spPr>
          <a:xfrm rot="20063646">
            <a:off x="4043915" y="1610301"/>
            <a:ext cx="227182" cy="23541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字方塊 192"/>
              <p:cNvSpPr txBox="1"/>
              <p:nvPr/>
            </p:nvSpPr>
            <p:spPr>
              <a:xfrm>
                <a:off x="4106777" y="1732452"/>
                <a:ext cx="38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3" name="文字方塊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77" y="1732452"/>
                <a:ext cx="38501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弧形箭號 (上彎) 193"/>
          <p:cNvSpPr/>
          <p:nvPr/>
        </p:nvSpPr>
        <p:spPr>
          <a:xfrm rot="20063646">
            <a:off x="4011974" y="2975449"/>
            <a:ext cx="227182" cy="23541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/>
              <p:cNvSpPr txBox="1"/>
              <p:nvPr/>
            </p:nvSpPr>
            <p:spPr>
              <a:xfrm>
                <a:off x="4074836" y="3097600"/>
                <a:ext cx="38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5" name="文字方塊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36" y="3097600"/>
                <a:ext cx="38501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弧形箭號 (上彎) 195"/>
          <p:cNvSpPr/>
          <p:nvPr/>
        </p:nvSpPr>
        <p:spPr>
          <a:xfrm rot="20063646">
            <a:off x="4055444" y="4488865"/>
            <a:ext cx="227182" cy="23541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字方塊 196"/>
              <p:cNvSpPr txBox="1"/>
              <p:nvPr/>
            </p:nvSpPr>
            <p:spPr>
              <a:xfrm>
                <a:off x="4118306" y="4611016"/>
                <a:ext cx="38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7" name="文字方塊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06" y="4611016"/>
                <a:ext cx="38501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弧形箭號 (上彎) 197"/>
          <p:cNvSpPr/>
          <p:nvPr/>
        </p:nvSpPr>
        <p:spPr>
          <a:xfrm rot="20063646">
            <a:off x="4038508" y="6099418"/>
            <a:ext cx="227182" cy="23541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/>
              <p:cNvSpPr txBox="1"/>
              <p:nvPr/>
            </p:nvSpPr>
            <p:spPr>
              <a:xfrm>
                <a:off x="4101370" y="6221569"/>
                <a:ext cx="38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9" name="文字方塊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70" y="6221569"/>
                <a:ext cx="38501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弧形箭號 (上彎) 199"/>
          <p:cNvSpPr/>
          <p:nvPr/>
        </p:nvSpPr>
        <p:spPr>
          <a:xfrm rot="20063646">
            <a:off x="7879326" y="3609615"/>
            <a:ext cx="227182" cy="235413"/>
          </a:xfrm>
          <a:prstGeom prst="curvedUpArrow">
            <a:avLst>
              <a:gd name="adj1" fmla="val 0"/>
              <a:gd name="adj2" fmla="val 27542"/>
              <a:gd name="adj3" fmla="val 28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200"/>
              <p:cNvSpPr txBox="1"/>
              <p:nvPr/>
            </p:nvSpPr>
            <p:spPr>
              <a:xfrm>
                <a:off x="7942188" y="3731766"/>
                <a:ext cx="38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01" name="文字方塊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188" y="3731766"/>
                <a:ext cx="38501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499824" y="506493"/>
            <a:ext cx="299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NimbusRomNo9L-Regu"/>
              </a:rPr>
              <a:t>multi-head attention mechanism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Benchmark, Tasks and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Tasks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Semi-supervised node classification: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Cora, </a:t>
            </a:r>
            <a:r>
              <a:rPr lang="en-US" altLang="zh-TW" dirty="0" err="1" smtClean="0"/>
              <a:t>CiteSeer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Pubmed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Graph Classification: PROTEINS, D&amp;D, COLLAB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Link Prediction: NELL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chemeClr val="bg2"/>
                </a:solidFill>
              </a:rPr>
              <a:t>Graph Representation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chemeClr val="bg2"/>
                </a:solidFill>
              </a:rPr>
              <a:t>Regression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625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22" y="2205035"/>
            <a:ext cx="6284190" cy="305752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292975" y="4246221"/>
            <a:ext cx="635000" cy="24481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941102" y="4935089"/>
            <a:ext cx="3355173" cy="227458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79826"/>
              </p:ext>
            </p:extLst>
          </p:nvPr>
        </p:nvGraphicFramePr>
        <p:xfrm>
          <a:off x="1238578" y="2724928"/>
          <a:ext cx="8089906" cy="20296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77338">
                  <a:extLst>
                    <a:ext uri="{9D8B030D-6E8A-4147-A177-3AD203B41FA5}">
                      <a16:colId xmlns:a16="http://schemas.microsoft.com/office/drawing/2014/main" val="1735288048"/>
                    </a:ext>
                  </a:extLst>
                </a:gridCol>
                <a:gridCol w="2187404">
                  <a:extLst>
                    <a:ext uri="{9D8B030D-6E8A-4147-A177-3AD203B41FA5}">
                      <a16:colId xmlns:a16="http://schemas.microsoft.com/office/drawing/2014/main" val="1171302130"/>
                    </a:ext>
                  </a:extLst>
                </a:gridCol>
                <a:gridCol w="2083806">
                  <a:extLst>
                    <a:ext uri="{9D8B030D-6E8A-4147-A177-3AD203B41FA5}">
                      <a16:colId xmlns:a16="http://schemas.microsoft.com/office/drawing/2014/main" val="175196184"/>
                    </a:ext>
                  </a:extLst>
                </a:gridCol>
                <a:gridCol w="2041358">
                  <a:extLst>
                    <a:ext uri="{9D8B030D-6E8A-4147-A177-3AD203B41FA5}">
                      <a16:colId xmlns:a16="http://schemas.microsoft.com/office/drawing/2014/main" val="4248758322"/>
                    </a:ext>
                  </a:extLst>
                </a:gridCol>
              </a:tblGrid>
              <a:tr h="50740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Cora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Citeseer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pubmed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547408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87.55%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2.59%)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70.80%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2.26%)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86.75%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0.44%)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81639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G-U-NET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86.37%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2.05%)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72.83%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3.55%)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86.05%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0.82%)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311373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GAT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89.06% (</a:t>
                      </a:r>
                      <a:r>
                        <a:rPr lang="en-US" altLang="zh-TW" sz="18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1.46%)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76.96% (</a:t>
                      </a:r>
                      <a:r>
                        <a:rPr lang="en-US" altLang="zh-TW" sz="18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1.88%)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85.88% (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altLang="zh-TW" dirty="0" smtClean="0"/>
                        <a:t>0.76%)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92015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31368" y="2286000"/>
            <a:ext cx="235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10-fold cross validation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0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Time Complexity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116952"/>
                  </p:ext>
                </p:extLst>
              </p:nvPr>
            </p:nvGraphicFramePr>
            <p:xfrm>
              <a:off x="1309600" y="979596"/>
              <a:ext cx="10820487" cy="57268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9262">
                      <a:extLst>
                        <a:ext uri="{9D8B030D-6E8A-4147-A177-3AD203B41FA5}">
                          <a16:colId xmlns:a16="http://schemas.microsoft.com/office/drawing/2014/main" val="3064194832"/>
                        </a:ext>
                      </a:extLst>
                    </a:gridCol>
                    <a:gridCol w="3610981">
                      <a:extLst>
                        <a:ext uri="{9D8B030D-6E8A-4147-A177-3AD203B41FA5}">
                          <a16:colId xmlns:a16="http://schemas.microsoft.com/office/drawing/2014/main" val="3661086421"/>
                        </a:ext>
                      </a:extLst>
                    </a:gridCol>
                    <a:gridCol w="2705122">
                      <a:extLst>
                        <a:ext uri="{9D8B030D-6E8A-4147-A177-3AD203B41FA5}">
                          <a16:colId xmlns:a16="http://schemas.microsoft.com/office/drawing/2014/main" val="2336193881"/>
                        </a:ext>
                      </a:extLst>
                    </a:gridCol>
                    <a:gridCol w="2705122">
                      <a:extLst>
                        <a:ext uri="{9D8B030D-6E8A-4147-A177-3AD203B41FA5}">
                          <a16:colId xmlns:a16="http://schemas.microsoft.com/office/drawing/2014/main" val="2813541620"/>
                        </a:ext>
                      </a:extLst>
                    </a:gridCol>
                  </a:tblGrid>
                  <a:tr h="35063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Algorithm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Time</a:t>
                          </a:r>
                          <a:r>
                            <a:rPr lang="en-US" altLang="zh-TW" baseline="0" dirty="0" smtClean="0"/>
                            <a:t> Complexity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Space</a:t>
                          </a:r>
                          <a:r>
                            <a:rPr lang="en-US" altLang="zh-TW" baseline="0" dirty="0" smtClean="0"/>
                            <a:t> Complexity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2088228"/>
                      </a:ext>
                    </a:extLst>
                  </a:tr>
                  <a:tr h="13576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GCN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𝑅𝑒𝐿𝑈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dirty="0"/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2003993"/>
                      </a:ext>
                    </a:extLst>
                  </a:tr>
                  <a:tr h="130182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GCN</a:t>
                          </a:r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(sparse)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𝑅𝑒𝐿𝑈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TW" altLang="en-US" dirty="0"/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3099904"/>
                      </a:ext>
                    </a:extLst>
                  </a:tr>
                  <a:tr h="13103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GAT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200" u="none" dirty="0" smtClean="0">
                              <a:solidFill>
                                <a:schemeClr val="tx1"/>
                              </a:solidFill>
                            </a:rPr>
                            <a:t>Single-head: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oMath>
                          </a14:m>
                          <a:endParaRPr lang="en-US" altLang="zh-TW" sz="1400" u="none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u="none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200" u="none" dirty="0" smtClean="0">
                              <a:solidFill>
                                <a:schemeClr val="tx1"/>
                              </a:solidFill>
                            </a:rPr>
                            <a:t>Multi-head: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oMath>
                          </a14:m>
                          <a:endParaRPr lang="zh-TW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0227806"/>
                      </a:ext>
                    </a:extLst>
                  </a:tr>
                  <a:tr h="1391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GAT</a:t>
                          </a:r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(sparse)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200" u="none" dirty="0" smtClean="0">
                              <a:solidFill>
                                <a:schemeClr val="tx1"/>
                              </a:solidFill>
                            </a:rPr>
                            <a:t>Single-head: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oMath>
                          </a14:m>
                          <a:endParaRPr lang="en-US" altLang="zh-TW" sz="1400" u="none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u="none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200" u="none" dirty="0" smtClean="0">
                              <a:solidFill>
                                <a:schemeClr val="tx1"/>
                              </a:solidFill>
                            </a:rPr>
                            <a:t>Multi-head: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oMath>
                          </a14:m>
                          <a:endParaRPr lang="zh-TW" altLang="en-US" sz="1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0160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116952"/>
                  </p:ext>
                </p:extLst>
              </p:nvPr>
            </p:nvGraphicFramePr>
            <p:xfrm>
              <a:off x="1309600" y="979596"/>
              <a:ext cx="10820487" cy="57268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9262">
                      <a:extLst>
                        <a:ext uri="{9D8B030D-6E8A-4147-A177-3AD203B41FA5}">
                          <a16:colId xmlns:a16="http://schemas.microsoft.com/office/drawing/2014/main" val="3064194832"/>
                        </a:ext>
                      </a:extLst>
                    </a:gridCol>
                    <a:gridCol w="3610981">
                      <a:extLst>
                        <a:ext uri="{9D8B030D-6E8A-4147-A177-3AD203B41FA5}">
                          <a16:colId xmlns:a16="http://schemas.microsoft.com/office/drawing/2014/main" val="3661086421"/>
                        </a:ext>
                      </a:extLst>
                    </a:gridCol>
                    <a:gridCol w="2705122">
                      <a:extLst>
                        <a:ext uri="{9D8B030D-6E8A-4147-A177-3AD203B41FA5}">
                          <a16:colId xmlns:a16="http://schemas.microsoft.com/office/drawing/2014/main" val="2336193881"/>
                        </a:ext>
                      </a:extLst>
                    </a:gridCol>
                    <a:gridCol w="2705122">
                      <a:extLst>
                        <a:ext uri="{9D8B030D-6E8A-4147-A177-3AD203B41FA5}">
                          <a16:colId xmlns:a16="http://schemas.microsoft.com/office/drawing/2014/main" val="28135416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Algorithm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Time</a:t>
                          </a:r>
                          <a:r>
                            <a:rPr lang="en-US" altLang="zh-TW" baseline="0" dirty="0" smtClean="0"/>
                            <a:t> Complexity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Space</a:t>
                          </a:r>
                          <a:r>
                            <a:rPr lang="en-US" altLang="zh-TW" baseline="0" dirty="0" smtClean="0"/>
                            <a:t> Complexity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2088228"/>
                      </a:ext>
                    </a:extLst>
                  </a:tr>
                  <a:tr h="13576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GCN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16" t="-29148" r="-150590" b="-295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25" t="-29148" r="-101126" b="-295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25" t="-29148" r="-1126" b="-295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003993"/>
                      </a:ext>
                    </a:extLst>
                  </a:tr>
                  <a:tr h="130182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GCN</a:t>
                          </a:r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(sparse)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16" t="-134579" r="-150590" b="-2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25" t="-134579" r="-101126" b="-2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25" t="-134579" r="-1126" b="-2084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3099904"/>
                      </a:ext>
                    </a:extLst>
                  </a:tr>
                  <a:tr h="13103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GAT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25" t="-233488" r="-101126" b="-107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25" t="-233488" r="-1126" b="-107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227806"/>
                      </a:ext>
                    </a:extLst>
                  </a:tr>
                  <a:tr h="1391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GAT</a:t>
                          </a:r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(sparse)</a:t>
                          </a:r>
                          <a:endParaRPr lang="zh-TW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25" t="-313100" r="-101126" b="-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25" t="-313100" r="-1126" b="-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1600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左大括弧 4"/>
          <p:cNvSpPr/>
          <p:nvPr/>
        </p:nvSpPr>
        <p:spPr>
          <a:xfrm rot="5400000">
            <a:off x="5214184" y="1243760"/>
            <a:ext cx="198523" cy="1082841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868387" y="1274838"/>
                <a:ext cx="890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87" y="1274838"/>
                <a:ext cx="89011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弧 7"/>
          <p:cNvSpPr/>
          <p:nvPr/>
        </p:nvSpPr>
        <p:spPr>
          <a:xfrm rot="5400000">
            <a:off x="5994232" y="1628413"/>
            <a:ext cx="198523" cy="30881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5590395" y="1274838"/>
                <a:ext cx="1231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395" y="1274838"/>
                <a:ext cx="123155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弧 9"/>
          <p:cNvSpPr/>
          <p:nvPr/>
        </p:nvSpPr>
        <p:spPr>
          <a:xfrm rot="16200000">
            <a:off x="5426223" y="1477223"/>
            <a:ext cx="169322" cy="1586323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4717721" y="2367957"/>
                <a:ext cx="1197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21" y="2367957"/>
                <a:ext cx="119782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/>
          <p:cNvSpPr/>
          <p:nvPr/>
        </p:nvSpPr>
        <p:spPr>
          <a:xfrm rot="16200000">
            <a:off x="4307288" y="1994580"/>
            <a:ext cx="169323" cy="551609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3827606" y="2367957"/>
                <a:ext cx="1090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06" y="2367957"/>
                <a:ext cx="10904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大括弧 14"/>
          <p:cNvSpPr/>
          <p:nvPr/>
        </p:nvSpPr>
        <p:spPr>
          <a:xfrm rot="5400000">
            <a:off x="5192421" y="2606598"/>
            <a:ext cx="198523" cy="1082841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4846624" y="2637676"/>
                <a:ext cx="890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624" y="2637676"/>
                <a:ext cx="89011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弧 16"/>
          <p:cNvSpPr/>
          <p:nvPr/>
        </p:nvSpPr>
        <p:spPr>
          <a:xfrm rot="5400000">
            <a:off x="5972469" y="2991251"/>
            <a:ext cx="198523" cy="30881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5568632" y="2637676"/>
                <a:ext cx="1231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632" y="2637676"/>
                <a:ext cx="123155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弧 18"/>
          <p:cNvSpPr/>
          <p:nvPr/>
        </p:nvSpPr>
        <p:spPr>
          <a:xfrm rot="16200000">
            <a:off x="5404460" y="2797195"/>
            <a:ext cx="169322" cy="1586323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4695958" y="3687929"/>
                <a:ext cx="10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58" y="3687929"/>
                <a:ext cx="1092222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左大括弧 20"/>
          <p:cNvSpPr/>
          <p:nvPr/>
        </p:nvSpPr>
        <p:spPr>
          <a:xfrm rot="16200000">
            <a:off x="4285525" y="3314552"/>
            <a:ext cx="169323" cy="551609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3805843" y="3687929"/>
                <a:ext cx="1090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843" y="3687929"/>
                <a:ext cx="1090490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5358" y="4057261"/>
            <a:ext cx="2249655" cy="1184135"/>
          </a:xfrm>
          <a:prstGeom prst="rect">
            <a:avLst/>
          </a:prstGeom>
        </p:spPr>
      </p:pic>
      <p:cxnSp>
        <p:nvCxnSpPr>
          <p:cNvPr id="25" name="直線單箭頭接點 24"/>
          <p:cNvCxnSpPr/>
          <p:nvPr/>
        </p:nvCxnSpPr>
        <p:spPr>
          <a:xfrm>
            <a:off x="3981450" y="5051425"/>
            <a:ext cx="536575" cy="698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4410041" y="4936609"/>
                <a:ext cx="1231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41" y="4936609"/>
                <a:ext cx="12315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 flipV="1">
            <a:off x="4750262" y="4340342"/>
            <a:ext cx="840133" cy="103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5472816" y="4136019"/>
                <a:ext cx="1197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16" y="4136019"/>
                <a:ext cx="1197827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5358" y="5416486"/>
            <a:ext cx="2249655" cy="1184135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981450" y="6410650"/>
            <a:ext cx="536575" cy="698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4410041" y="6295834"/>
                <a:ext cx="1231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41" y="6295834"/>
                <a:ext cx="1231555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4750262" y="5699567"/>
            <a:ext cx="840133" cy="103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5472816" y="5495244"/>
                <a:ext cx="10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16" y="5495244"/>
                <a:ext cx="1092222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/>
          <p:nvPr/>
        </p:nvCxnSpPr>
        <p:spPr>
          <a:xfrm flipH="1">
            <a:off x="10705142" y="1641050"/>
            <a:ext cx="9525" cy="2379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10182829" y="1375779"/>
                <a:ext cx="997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829" y="1375779"/>
                <a:ext cx="997003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11043636" y="1375779"/>
                <a:ext cx="1086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636" y="1375779"/>
                <a:ext cx="1086451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/>
          <p:nvPr/>
        </p:nvCxnSpPr>
        <p:spPr>
          <a:xfrm flipH="1">
            <a:off x="11467327" y="1641050"/>
            <a:ext cx="9525" cy="2379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>
            <a:off x="10013582" y="1644170"/>
            <a:ext cx="9525" cy="2379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/>
              <p:cNvSpPr txBox="1"/>
              <p:nvPr/>
            </p:nvSpPr>
            <p:spPr>
              <a:xfrm>
                <a:off x="9853696" y="1385094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696" y="1385094"/>
                <a:ext cx="340286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/>
          <p:cNvSpPr/>
          <p:nvPr/>
        </p:nvSpPr>
        <p:spPr>
          <a:xfrm>
            <a:off x="8579013" y="4221967"/>
            <a:ext cx="638175" cy="44291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7874638" y="5458453"/>
            <a:ext cx="638175" cy="44291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8229600" y="4649328"/>
            <a:ext cx="668500" cy="84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10625138" y="4395788"/>
            <a:ext cx="500062" cy="5408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1336830" y="4395788"/>
            <a:ext cx="500062" cy="5408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50842"/>
              </p:ext>
            </p:extLst>
          </p:nvPr>
        </p:nvGraphicFramePr>
        <p:xfrm>
          <a:off x="1311924" y="1464958"/>
          <a:ext cx="9523366" cy="434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989">
                  <a:extLst>
                    <a:ext uri="{9D8B030D-6E8A-4147-A177-3AD203B41FA5}">
                      <a16:colId xmlns:a16="http://schemas.microsoft.com/office/drawing/2014/main" val="2691070507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897712496"/>
                    </a:ext>
                  </a:extLst>
                </a:gridCol>
                <a:gridCol w="2103055">
                  <a:extLst>
                    <a:ext uri="{9D8B030D-6E8A-4147-A177-3AD203B41FA5}">
                      <a16:colId xmlns:a16="http://schemas.microsoft.com/office/drawing/2014/main" val="693232939"/>
                    </a:ext>
                  </a:extLst>
                </a:gridCol>
                <a:gridCol w="1926622">
                  <a:extLst>
                    <a:ext uri="{9D8B030D-6E8A-4147-A177-3AD203B41FA5}">
                      <a16:colId xmlns:a16="http://schemas.microsoft.com/office/drawing/2014/main" val="930902286"/>
                    </a:ext>
                  </a:extLst>
                </a:gridCol>
              </a:tblGrid>
              <a:tr h="35808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Cora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Citeseer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Pubmed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670277"/>
                  </a:ext>
                </a:extLst>
              </a:tr>
              <a:tr h="5721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|V|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2708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3327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19717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11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|E|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5429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4732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44338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288915"/>
                  </a:ext>
                </a:extLst>
              </a:tr>
              <a:tr h="4755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1433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3703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45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Time</a:t>
                      </a:r>
                      <a:r>
                        <a:rPr lang="en-US" altLang="zh-TW" baseline="0" dirty="0" smtClean="0"/>
                        <a:t> Complexity of </a:t>
                      </a:r>
                      <a:r>
                        <a:rPr lang="en-US" altLang="zh-TW" dirty="0" smtClean="0"/>
                        <a:t>GCN</a:t>
                      </a:r>
                    </a:p>
                    <a:p>
                      <a:pPr algn="ctr"/>
                      <a:r>
                        <a:rPr lang="en-US" altLang="zh-TW" baseline="0" dirty="0" smtClean="0"/>
                        <a:t> (</a:t>
                      </a:r>
                      <a:r>
                        <a:rPr lang="en-US" altLang="zh-TW" baseline="0" dirty="0" err="1" smtClean="0"/>
                        <a:t>sparse</a:t>
                      </a:r>
                      <a:r>
                        <a:rPr lang="en-US" altLang="zh-TW" baseline="0" dirty="0" err="1" smtClean="0">
                          <a:sym typeface="Wingdings" panose="05000000000000000000" pitchFamily="2" charset="2"/>
                        </a:rPr>
                        <a:t>dense</a:t>
                      </a:r>
                      <a:r>
                        <a:rPr lang="en-US" altLang="zh-TW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2.9x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1.9x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40x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33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Time Complexity of </a:t>
                      </a:r>
                      <a:r>
                        <a:rPr lang="en-US" altLang="zh-TW" dirty="0" smtClean="0"/>
                        <a:t>GAT</a:t>
                      </a:r>
                    </a:p>
                    <a:p>
                      <a:pPr algn="ctr"/>
                      <a:r>
                        <a:rPr lang="en-US" altLang="zh-TW" baseline="0" dirty="0" smtClean="0"/>
                        <a:t> (</a:t>
                      </a:r>
                      <a:r>
                        <a:rPr lang="en-US" altLang="zh-TW" baseline="0" dirty="0" err="1" smtClean="0"/>
                        <a:t>sparse</a:t>
                      </a:r>
                      <a:r>
                        <a:rPr lang="en-US" altLang="zh-TW" baseline="0" dirty="0" err="1" smtClean="0">
                          <a:sym typeface="Wingdings" panose="05000000000000000000" pitchFamily="2" charset="2"/>
                        </a:rPr>
                        <a:t>dense</a:t>
                      </a:r>
                      <a:r>
                        <a:rPr lang="en-US" altLang="zh-TW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2.9x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1.9x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40x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338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Space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smtClean="0"/>
                        <a:t>Complexity of </a:t>
                      </a:r>
                      <a:r>
                        <a:rPr lang="en-US" altLang="zh-TW" dirty="0" smtClean="0"/>
                        <a:t>GCN</a:t>
                      </a:r>
                    </a:p>
                    <a:p>
                      <a:pPr algn="ctr"/>
                      <a:r>
                        <a:rPr lang="en-US" altLang="zh-TW" baseline="0" dirty="0" smtClean="0"/>
                        <a:t> (</a:t>
                      </a:r>
                      <a:r>
                        <a:rPr lang="en-US" altLang="zh-TW" baseline="0" dirty="0" err="1" smtClean="0"/>
                        <a:t>sparse</a:t>
                      </a:r>
                      <a:r>
                        <a:rPr lang="en-US" altLang="zh-TW" baseline="0" dirty="0" err="1" smtClean="0">
                          <a:sym typeface="Wingdings" panose="05000000000000000000" pitchFamily="2" charset="2"/>
                        </a:rPr>
                        <a:t>dense</a:t>
                      </a:r>
                      <a:r>
                        <a:rPr lang="en-US" altLang="zh-TW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2.8x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1.9x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40x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94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Space </a:t>
                      </a:r>
                      <a:r>
                        <a:rPr lang="en-US" altLang="zh-TW" baseline="0" dirty="0" smtClean="0"/>
                        <a:t>Complexity of </a:t>
                      </a:r>
                      <a:r>
                        <a:rPr lang="en-US" altLang="zh-TW" dirty="0" smtClean="0"/>
                        <a:t>GAT</a:t>
                      </a:r>
                    </a:p>
                    <a:p>
                      <a:pPr algn="ctr"/>
                      <a:r>
                        <a:rPr lang="en-US" altLang="zh-TW" baseline="0" dirty="0" smtClean="0"/>
                        <a:t> (</a:t>
                      </a:r>
                      <a:r>
                        <a:rPr lang="en-US" altLang="zh-TW" baseline="0" dirty="0" err="1" smtClean="0"/>
                        <a:t>sparse</a:t>
                      </a:r>
                      <a:r>
                        <a:rPr lang="en-US" altLang="zh-TW" baseline="0" dirty="0" err="1" smtClean="0">
                          <a:sym typeface="Wingdings" panose="05000000000000000000" pitchFamily="2" charset="2"/>
                        </a:rPr>
                        <a:t>dense</a:t>
                      </a:r>
                      <a:r>
                        <a:rPr lang="en-US" altLang="zh-TW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40x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24x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1x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97x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92557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165739" y="6029324"/>
            <a:ext cx="7378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|V|</a:t>
            </a:r>
            <a:r>
              <a:rPr lang="ja-JP" altLang="en-US" sz="3200" dirty="0" smtClean="0"/>
              <a:t>↑</a:t>
            </a:r>
            <a:r>
              <a:rPr lang="en-US" altLang="ja-JP" sz="3200" dirty="0" smtClean="0"/>
              <a:t>, </a:t>
            </a:r>
            <a:r>
              <a:rPr lang="en-US" altLang="zh-TW" sz="3200" dirty="0"/>
              <a:t>|E</a:t>
            </a:r>
            <a:r>
              <a:rPr lang="en-US" altLang="zh-TW" sz="3200" dirty="0" smtClean="0"/>
              <a:t>|</a:t>
            </a:r>
            <a:r>
              <a:rPr lang="ja-JP" altLang="en-US" sz="3200" dirty="0"/>
              <a:t> </a:t>
            </a:r>
            <a:r>
              <a:rPr lang="ja-JP" altLang="en-US" sz="3200" dirty="0" smtClean="0"/>
              <a:t>↓</a:t>
            </a:r>
            <a:r>
              <a:rPr lang="en-US" altLang="ja-JP" sz="3200" dirty="0" smtClean="0"/>
              <a:t>,</a:t>
            </a:r>
            <a:r>
              <a:rPr lang="zh-TW" altLang="en-US" sz="3200" dirty="0"/>
              <a:t> </a:t>
            </a:r>
            <a:r>
              <a:rPr lang="en-US" altLang="ja-JP" sz="3200" dirty="0" smtClean="0"/>
              <a:t>F</a:t>
            </a:r>
            <a:r>
              <a:rPr lang="ja-JP" altLang="en-US" sz="3200" dirty="0" smtClean="0"/>
              <a:t>↓   </a:t>
            </a:r>
            <a:r>
              <a:rPr lang="en-US" altLang="ja-JP" sz="3200" dirty="0" smtClean="0">
                <a:sym typeface="Wingdings" panose="05000000000000000000" pitchFamily="2" charset="2"/>
              </a:rPr>
              <a:t>   use </a:t>
            </a:r>
            <a:r>
              <a:rPr lang="en-US" altLang="ja-JP" sz="3200" dirty="0">
                <a:sym typeface="Wingdings" panose="05000000000000000000" pitchFamily="2" charset="2"/>
              </a:rPr>
              <a:t>s</a:t>
            </a:r>
            <a:r>
              <a:rPr lang="en-US" altLang="ja-JP" sz="3200" dirty="0" smtClean="0">
                <a:sym typeface="Wingdings" panose="05000000000000000000" pitchFamily="2" charset="2"/>
              </a:rPr>
              <a:t>parse matrix!!!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243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Advantages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Excellent performance in inductive learning.(Because GATs depends on correlation of two nodes, not depends on graph structure.)</a:t>
            </a:r>
          </a:p>
          <a:p>
            <a:r>
              <a:rPr lang="en-US" altLang="zh-TW" dirty="0" smtClean="0"/>
              <a:t>Excellent performance in direct graph.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68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Restriction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Time-consuming</a:t>
            </a:r>
          </a:p>
          <a:p>
            <a:r>
              <a:rPr lang="en-US" altLang="zh-TW" dirty="0" smtClean="0"/>
              <a:t>Memory limitation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7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19101" y="2520101"/>
            <a:ext cx="11596687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3. Learnable </a:t>
            </a:r>
            <a:r>
              <a:rPr lang="en-US" altLang="zh-TW" dirty="0"/>
              <a:t>Graph Convolutional </a:t>
            </a:r>
            <a:r>
              <a:rPr lang="en-US" altLang="zh-TW" dirty="0" smtClean="0"/>
              <a:t>Layer (LGCL)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1576" y="4210051"/>
            <a:ext cx="77365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Large-Scale </a:t>
            </a:r>
            <a:r>
              <a:rPr lang="en-US" altLang="zh-TW" b="1" dirty="0"/>
              <a:t>Learnable Graph Convolutional </a:t>
            </a:r>
            <a:r>
              <a:rPr lang="en-US" altLang="zh-TW" b="1" dirty="0" smtClean="0"/>
              <a:t>Networks </a:t>
            </a:r>
            <a:r>
              <a:rPr lang="en-US" altLang="zh-TW" sz="2000" dirty="0" smtClean="0"/>
              <a:t>(2018.8)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Author: Gao, </a:t>
            </a:r>
            <a:r>
              <a:rPr lang="en-US" altLang="zh-TW" dirty="0" err="1" smtClean="0"/>
              <a:t>Hongyang</a:t>
            </a:r>
            <a:r>
              <a:rPr lang="en-US" altLang="zh-TW" dirty="0" smtClean="0"/>
              <a:t>; Wang, </a:t>
            </a:r>
            <a:r>
              <a:rPr lang="en-US" altLang="zh-TW" dirty="0" err="1" smtClean="0"/>
              <a:t>Zhengyang</a:t>
            </a:r>
            <a:r>
              <a:rPr lang="en-US" altLang="zh-TW" dirty="0" smtClean="0"/>
              <a:t>; Ji, </a:t>
            </a:r>
            <a:r>
              <a:rPr lang="en-US" altLang="zh-TW" dirty="0" err="1" smtClean="0"/>
              <a:t>Shuiwang</a:t>
            </a:r>
            <a:r>
              <a:rPr lang="en-US" altLang="zh-TW" dirty="0" smtClean="0"/>
              <a:t> (</a:t>
            </a:r>
            <a:r>
              <a:rPr lang="en-US" altLang="zh-TW" dirty="0"/>
              <a:t>Texas A&amp;M </a:t>
            </a:r>
            <a:r>
              <a:rPr lang="en-US" altLang="zh-TW" dirty="0" smtClean="0"/>
              <a:t>University)</a:t>
            </a:r>
          </a:p>
          <a:p>
            <a:r>
              <a:rPr lang="en-US" altLang="zh-TW" dirty="0" smtClean="0"/>
              <a:t>Publication: </a:t>
            </a:r>
            <a:r>
              <a:rPr lang="en-US" altLang="zh-TW" dirty="0" err="1"/>
              <a:t>eprint</a:t>
            </a:r>
            <a:r>
              <a:rPr lang="en-US" altLang="zh-TW" dirty="0"/>
              <a:t> arXiv:1808.03965</a:t>
            </a:r>
          </a:p>
        </p:txBody>
      </p:sp>
    </p:spTree>
    <p:extLst>
      <p:ext uri="{BB962C8B-B14F-4D97-AF65-F5344CB8AC3E}">
        <p14:creationId xmlns:p14="http://schemas.microsoft.com/office/powerpoint/2010/main" val="1134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use LGCL?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4813" y="1825625"/>
            <a:ext cx="11344275" cy="4351338"/>
          </a:xfrm>
        </p:spPr>
        <p:txBody>
          <a:bodyPr/>
          <a:lstStyle/>
          <a:p>
            <a:r>
              <a:rPr lang="en-US" altLang="zh-TW" dirty="0" smtClean="0"/>
              <a:t>GCN</a:t>
            </a:r>
          </a:p>
          <a:p>
            <a:pPr marL="914400" lvl="1" indent="-457200">
              <a:buAutoNum type="arabicPeriod"/>
            </a:pPr>
            <a:r>
              <a:rPr lang="en-US" altLang="zh-TW" dirty="0" smtClean="0"/>
              <a:t>Feature transfer highly depends on graph structure. </a:t>
            </a:r>
            <a:r>
              <a:rPr lang="en-US" altLang="zh-TW" dirty="0" smtClean="0">
                <a:sym typeface="Wingdings" panose="05000000000000000000" pitchFamily="2" charset="2"/>
              </a:rPr>
              <a:t> Poor in inductive learning.</a:t>
            </a:r>
          </a:p>
          <a:p>
            <a:pPr marL="914400" lvl="1" indent="-457200">
              <a:buAutoNum type="arabicPeriod"/>
            </a:pPr>
            <a:r>
              <a:rPr lang="en-US" altLang="zh-TW" dirty="0" smtClean="0"/>
              <a:t>There is no trainable weight when feature transfer. </a:t>
            </a:r>
            <a:r>
              <a:rPr lang="en-US" altLang="zh-TW" dirty="0" smtClean="0">
                <a:sym typeface="Wingdings" panose="05000000000000000000" pitchFamily="2" charset="2"/>
              </a:rPr>
              <a:t> Poor in direct graph.</a:t>
            </a: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>
                <a:sym typeface="Wingdings" panose="05000000000000000000" pitchFamily="2" charset="2"/>
              </a:rPr>
              <a:t>GATs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914400" lvl="1" indent="-457200">
              <a:buAutoNum type="arabicPeriod"/>
            </a:pPr>
            <a:r>
              <a:rPr lang="en-US" altLang="zh-TW" dirty="0" smtClean="0"/>
              <a:t>Time-consuming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914400" lvl="1" indent="-457200">
              <a:buAutoNum type="arabicPeriod"/>
            </a:pPr>
            <a:r>
              <a:rPr lang="en-US" altLang="zh-TW" dirty="0" smtClean="0">
                <a:sym typeface="Wingdings" panose="05000000000000000000" pitchFamily="2" charset="2"/>
              </a:rPr>
              <a:t>Memory limitation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458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k-largest Node </a:t>
            </a:r>
            <a:r>
              <a:rPr lang="en-US" altLang="zh-TW" dirty="0" smtClean="0"/>
              <a:t>Selection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42801"/>
            <a:ext cx="10515600" cy="3469286"/>
          </a:xfrm>
        </p:spPr>
      </p:pic>
    </p:spTree>
    <p:extLst>
      <p:ext uri="{BB962C8B-B14F-4D97-AF65-F5344CB8AC3E}">
        <p14:creationId xmlns:p14="http://schemas.microsoft.com/office/powerpoint/2010/main" val="31851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1-D Convolutional Neural Network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2" y="1825625"/>
            <a:ext cx="10439535" cy="4351338"/>
          </a:xfrm>
        </p:spPr>
      </p:pic>
    </p:spTree>
    <p:extLst>
      <p:ext uri="{BB962C8B-B14F-4D97-AF65-F5344CB8AC3E}">
        <p14:creationId xmlns:p14="http://schemas.microsoft.com/office/powerpoint/2010/main" val="37634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橢圓 52"/>
          <p:cNvSpPr/>
          <p:nvPr/>
        </p:nvSpPr>
        <p:spPr>
          <a:xfrm>
            <a:off x="5674005" y="1183275"/>
            <a:ext cx="1803282" cy="17572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65908"/>
              </p:ext>
            </p:extLst>
          </p:nvPr>
        </p:nvGraphicFramePr>
        <p:xfrm>
          <a:off x="1007124" y="3750958"/>
          <a:ext cx="9523364" cy="2525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756">
                  <a:extLst>
                    <a:ext uri="{9D8B030D-6E8A-4147-A177-3AD203B41FA5}">
                      <a16:colId xmlns:a16="http://schemas.microsoft.com/office/drawing/2014/main" val="2691070507"/>
                    </a:ext>
                  </a:extLst>
                </a:gridCol>
                <a:gridCol w="1947885">
                  <a:extLst>
                    <a:ext uri="{9D8B030D-6E8A-4147-A177-3AD203B41FA5}">
                      <a16:colId xmlns:a16="http://schemas.microsoft.com/office/drawing/2014/main" val="1897712496"/>
                    </a:ext>
                  </a:extLst>
                </a:gridCol>
                <a:gridCol w="1901101">
                  <a:extLst>
                    <a:ext uri="{9D8B030D-6E8A-4147-A177-3AD203B41FA5}">
                      <a16:colId xmlns:a16="http://schemas.microsoft.com/office/drawing/2014/main" val="693232939"/>
                    </a:ext>
                  </a:extLst>
                </a:gridCol>
                <a:gridCol w="1926622">
                  <a:extLst>
                    <a:ext uri="{9D8B030D-6E8A-4147-A177-3AD203B41FA5}">
                      <a16:colId xmlns:a16="http://schemas.microsoft.com/office/drawing/2014/main" val="930902286"/>
                    </a:ext>
                  </a:extLst>
                </a:gridCol>
              </a:tblGrid>
              <a:tr h="3580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Cora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Citeseer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Pubmed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70277"/>
                  </a:ext>
                </a:extLst>
              </a:tr>
              <a:tr h="57210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2708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3327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19717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1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5429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44338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288915"/>
                  </a:ext>
                </a:extLst>
              </a:tr>
              <a:tr h="47551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3703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5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Labels</a:t>
                      </a:r>
                      <a:r>
                        <a:rPr lang="en-US" altLang="zh-TW" baseline="0" dirty="0" smtClean="0"/>
                        <a:t> (Categories; Classes)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66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Labeling</a:t>
                      </a:r>
                      <a:r>
                        <a:rPr lang="en-US" altLang="zh-TW" baseline="0" dirty="0" smtClean="0"/>
                        <a:t> 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0.052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980500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259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1. Node Prediction (Citation Network)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079388" y="1273649"/>
            <a:ext cx="1803282" cy="17572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32296" y="3030900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Article 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831955" y="2957089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Article 2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4" idx="6"/>
            <a:endCxn id="53" idx="2"/>
          </p:cNvCxnSpPr>
          <p:nvPr/>
        </p:nvCxnSpPr>
        <p:spPr>
          <a:xfrm flipV="1">
            <a:off x="2882670" y="2061901"/>
            <a:ext cx="2791335" cy="903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728026" y="1609824"/>
            <a:ext cx="1100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to cite</a:t>
            </a:r>
            <a:endParaRPr lang="zh-TW" altLang="en-US" sz="2800" dirty="0"/>
          </a:p>
        </p:txBody>
      </p:sp>
      <p:sp>
        <p:nvSpPr>
          <p:cNvPr id="13" name="橢圓 12"/>
          <p:cNvSpPr/>
          <p:nvPr/>
        </p:nvSpPr>
        <p:spPr>
          <a:xfrm>
            <a:off x="1214107" y="4193908"/>
            <a:ext cx="423177" cy="430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643959" y="422453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article (node)</a:t>
            </a:r>
            <a:endParaRPr lang="zh-TW" altLang="en-US" sz="1600" dirty="0"/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1215039" y="4842274"/>
            <a:ext cx="450233" cy="55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637284" y="4685248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citation(edge)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1275028" y="1714708"/>
            <a:ext cx="1412003" cy="24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Have word 1?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275028" y="2061901"/>
            <a:ext cx="1412003" cy="24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Have word 2?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95910" y="2451328"/>
            <a:ext cx="1169551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0" name="圓角矩形 39"/>
          <p:cNvSpPr/>
          <p:nvPr/>
        </p:nvSpPr>
        <p:spPr>
          <a:xfrm>
            <a:off x="5863331" y="1681744"/>
            <a:ext cx="1412003" cy="24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Have word 1?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863331" y="2028937"/>
            <a:ext cx="1412003" cy="24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Have word 2?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84213" y="2418364"/>
            <a:ext cx="1169551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4" name="圓角矩形 43"/>
          <p:cNvSpPr/>
          <p:nvPr/>
        </p:nvSpPr>
        <p:spPr>
          <a:xfrm>
            <a:off x="1174683" y="5149680"/>
            <a:ext cx="1412003" cy="24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Have word _?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680437" y="5087900"/>
                <a:ext cx="1812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word (feature;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37" y="5087900"/>
                <a:ext cx="1812419" cy="369332"/>
              </a:xfrm>
              <a:prstGeom prst="rect">
                <a:avLst/>
              </a:prstGeom>
              <a:blipFill>
                <a:blip r:embed="rId2"/>
                <a:stretch>
                  <a:fillRect l="-3030" t="-10000" r="-202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9991638" y="1227503"/>
            <a:ext cx="423177" cy="430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9225385" y="1813805"/>
            <a:ext cx="423177" cy="430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10589897" y="1881905"/>
            <a:ext cx="423177" cy="430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10051889" y="176891"/>
            <a:ext cx="423177" cy="430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/>
          <p:cNvCxnSpPr>
            <a:stCxn id="27" idx="4"/>
            <a:endCxn id="22" idx="0"/>
          </p:cNvCxnSpPr>
          <p:nvPr/>
        </p:nvCxnSpPr>
        <p:spPr>
          <a:xfrm flipH="1">
            <a:off x="10203227" y="607155"/>
            <a:ext cx="60251" cy="6203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26" idx="1"/>
            <a:endCxn id="22" idx="5"/>
          </p:cNvCxnSpPr>
          <p:nvPr/>
        </p:nvCxnSpPr>
        <p:spPr>
          <a:xfrm flipH="1" flipV="1">
            <a:off x="10352842" y="1594756"/>
            <a:ext cx="299028" cy="350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5" idx="7"/>
            <a:endCxn id="22" idx="3"/>
          </p:cNvCxnSpPr>
          <p:nvPr/>
        </p:nvCxnSpPr>
        <p:spPr>
          <a:xfrm flipV="1">
            <a:off x="9586589" y="1594756"/>
            <a:ext cx="467022" cy="282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弧形箭號 (下彎) 35"/>
          <p:cNvSpPr/>
          <p:nvPr/>
        </p:nvSpPr>
        <p:spPr>
          <a:xfrm rot="19300436">
            <a:off x="9137430" y="1280324"/>
            <a:ext cx="898320" cy="25652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下彎) 45"/>
          <p:cNvSpPr/>
          <p:nvPr/>
        </p:nvSpPr>
        <p:spPr>
          <a:xfrm rot="5966465">
            <a:off x="10159164" y="798175"/>
            <a:ext cx="898320" cy="25652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弧形箭號 (下彎) 46"/>
          <p:cNvSpPr/>
          <p:nvPr/>
        </p:nvSpPr>
        <p:spPr>
          <a:xfrm rot="13788616">
            <a:off x="9966530" y="1945548"/>
            <a:ext cx="702389" cy="25652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75765" y="20532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AI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0530488" y="189905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Med.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9176008" y="183312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Chem.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0663537" y="47811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n.n</a:t>
            </a:r>
            <a:r>
              <a:rPr lang="en-US" altLang="zh-TW" dirty="0" smtClean="0">
                <a:solidFill>
                  <a:schemeClr val="accent2"/>
                </a:solidFill>
              </a:rPr>
              <a:t>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0699576" y="73266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algo</a:t>
            </a:r>
            <a:r>
              <a:rPr lang="en-US" altLang="zh-TW" dirty="0" smtClean="0">
                <a:solidFill>
                  <a:schemeClr val="accent2"/>
                </a:solidFill>
              </a:rPr>
              <a:t>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317444" y="2329323"/>
            <a:ext cx="67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pred.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9927630" y="21757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n.n</a:t>
            </a:r>
            <a:r>
              <a:rPr lang="en-US" altLang="zh-TW" dirty="0" smtClean="0">
                <a:solidFill>
                  <a:schemeClr val="accent2"/>
                </a:solidFill>
              </a:rPr>
              <a:t>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649593" y="994582"/>
            <a:ext cx="67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pred.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908005" y="841539"/>
            <a:ext cx="68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prob.</a:t>
            </a:r>
          </a:p>
          <a:p>
            <a:r>
              <a:rPr lang="en-US" altLang="zh-TW" dirty="0" smtClean="0">
                <a:solidFill>
                  <a:schemeClr val="accent2"/>
                </a:solidFill>
              </a:rPr>
              <a:t>GCN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9994892" y="1227503"/>
            <a:ext cx="423177" cy="4302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9965469" y="1190232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AI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59219" y="92991"/>
            <a:ext cx="236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= transduction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4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36" grpId="0" animBg="1"/>
      <p:bldP spid="46" grpId="0" animBg="1"/>
      <p:bldP spid="47" grpId="0" animBg="1"/>
      <p:bldP spid="37" grpId="0"/>
      <p:bldP spid="51" grpId="0"/>
      <p:bldP spid="38" grpId="0"/>
      <p:bldP spid="45" grpId="0"/>
      <p:bldP spid="52" grpId="0"/>
      <p:bldP spid="54" grpId="0"/>
      <p:bldP spid="55" grpId="0"/>
      <p:bldP spid="56" grpId="0"/>
      <p:bldP spid="57" grpId="0"/>
      <p:bldP spid="58" grpId="0" animBg="1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Advantages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transfer according to rank of feature.</a:t>
            </a:r>
          </a:p>
          <a:p>
            <a:r>
              <a:rPr lang="en-US" altLang="zh-TW" dirty="0" smtClean="0"/>
              <a:t>Higher value of feature </a:t>
            </a:r>
            <a:r>
              <a:rPr lang="en-US" altLang="ja-JP" dirty="0" smtClean="0"/>
              <a:t>×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learnable weights for high value transfer</a:t>
            </a:r>
          </a:p>
          <a:p>
            <a:r>
              <a:rPr lang="en-US" altLang="zh-TW" dirty="0" smtClean="0"/>
              <a:t>Lower value of feature </a:t>
            </a:r>
            <a:r>
              <a:rPr lang="en-US" altLang="ja-JP" dirty="0" smtClean="0"/>
              <a:t>×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learnable weights for low value transfer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Low value may be ignore.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5" y="4054475"/>
            <a:ext cx="5507223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Sub-Graph Training on Large-Scale Data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74" y="2328862"/>
            <a:ext cx="3048999" cy="29337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3" y="2439754"/>
            <a:ext cx="2947989" cy="2822809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3924300" y="3851158"/>
            <a:ext cx="1704975" cy="1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76738" y="3389493"/>
            <a:ext cx="629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BFS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8801100" y="3851158"/>
            <a:ext cx="676275" cy="1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656239" y="353410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Input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357869" y="5595938"/>
            <a:ext cx="179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Whole graph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568044" y="5595938"/>
            <a:ext cx="1460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Sub-graph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45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Breadth First Search (BFS)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4510087" y="290988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291137" y="404574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926681" y="357425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402091" y="4159645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238071" y="324524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809999" y="234315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243768" y="171331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153405" y="1378743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153023" y="215661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10174" y="137874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953504" y="281463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130529" y="392906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73045" y="4880771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271962" y="500062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315646" y="416004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262068" y="315277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028818" y="1713311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784129" y="2628103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44818" y="371673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866826" y="4368998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413084" y="5118895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654279" y="573881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22332" y="5715798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205132" y="566777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612581" y="548679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712370" y="470693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474245" y="362426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2527176" y="277733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831990" y="224333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>
            <a:stCxn id="5" idx="1"/>
            <a:endCxn id="12" idx="5"/>
          </p:cNvCxnSpPr>
          <p:nvPr/>
        </p:nvCxnSpPr>
        <p:spPr>
          <a:xfrm flipH="1" flipV="1">
            <a:off x="4216504" y="2745589"/>
            <a:ext cx="363328" cy="23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stCxn id="5" idx="6"/>
            <a:endCxn id="11" idx="1"/>
          </p:cNvCxnSpPr>
          <p:nvPr/>
        </p:nvCxnSpPr>
        <p:spPr>
          <a:xfrm>
            <a:off x="4986337" y="3145631"/>
            <a:ext cx="321479" cy="1686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11" idx="4"/>
            <a:endCxn id="6" idx="0"/>
          </p:cNvCxnSpPr>
          <p:nvPr/>
        </p:nvCxnSpPr>
        <p:spPr>
          <a:xfrm>
            <a:off x="5476196" y="3716736"/>
            <a:ext cx="53066" cy="32900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8" idx="1"/>
            <a:endCxn id="7" idx="5"/>
          </p:cNvCxnSpPr>
          <p:nvPr/>
        </p:nvCxnSpPr>
        <p:spPr>
          <a:xfrm flipH="1" flipV="1">
            <a:off x="4333186" y="3976696"/>
            <a:ext cx="138650" cy="251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7" idx="7"/>
            <a:endCxn id="5" idx="3"/>
          </p:cNvCxnSpPr>
          <p:nvPr/>
        </p:nvCxnSpPr>
        <p:spPr>
          <a:xfrm flipV="1">
            <a:off x="4333186" y="3312326"/>
            <a:ext cx="246646" cy="330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1" idx="0"/>
            <a:endCxn id="15" idx="4"/>
          </p:cNvCxnSpPr>
          <p:nvPr/>
        </p:nvCxnSpPr>
        <p:spPr>
          <a:xfrm flipH="1" flipV="1">
            <a:off x="5391148" y="2628103"/>
            <a:ext cx="85048" cy="6171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1" idx="7"/>
            <a:endCxn id="19" idx="3"/>
          </p:cNvCxnSpPr>
          <p:nvPr/>
        </p:nvCxnSpPr>
        <p:spPr>
          <a:xfrm flipV="1">
            <a:off x="5644576" y="3217076"/>
            <a:ext cx="378673" cy="972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6" idx="6"/>
            <a:endCxn id="20" idx="2"/>
          </p:cNvCxnSpPr>
          <p:nvPr/>
        </p:nvCxnSpPr>
        <p:spPr>
          <a:xfrm flipV="1">
            <a:off x="5767387" y="4164806"/>
            <a:ext cx="363142" cy="116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24" idx="5"/>
            <a:endCxn id="7" idx="1"/>
          </p:cNvCxnSpPr>
          <p:nvPr/>
        </p:nvCxnSpPr>
        <p:spPr>
          <a:xfrm>
            <a:off x="3668573" y="3555216"/>
            <a:ext cx="327853" cy="880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23" idx="7"/>
            <a:endCxn id="7" idx="3"/>
          </p:cNvCxnSpPr>
          <p:nvPr/>
        </p:nvCxnSpPr>
        <p:spPr>
          <a:xfrm flipV="1">
            <a:off x="3722151" y="3976696"/>
            <a:ext cx="274275" cy="2523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22" idx="0"/>
            <a:endCxn id="8" idx="4"/>
          </p:cNvCxnSpPr>
          <p:nvPr/>
        </p:nvCxnSpPr>
        <p:spPr>
          <a:xfrm flipV="1">
            <a:off x="4510087" y="4631132"/>
            <a:ext cx="130129" cy="3694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21" idx="0"/>
            <a:endCxn id="6" idx="4"/>
          </p:cNvCxnSpPr>
          <p:nvPr/>
        </p:nvCxnSpPr>
        <p:spPr>
          <a:xfrm flipH="1" flipV="1">
            <a:off x="5529262" y="4517231"/>
            <a:ext cx="81908" cy="3635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12" idx="7"/>
            <a:endCxn id="14" idx="4"/>
          </p:cNvCxnSpPr>
          <p:nvPr/>
        </p:nvCxnSpPr>
        <p:spPr>
          <a:xfrm flipV="1">
            <a:off x="4216504" y="1850230"/>
            <a:ext cx="175026" cy="5619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12" idx="1"/>
            <a:endCxn id="13" idx="5"/>
          </p:cNvCxnSpPr>
          <p:nvPr/>
        </p:nvCxnSpPr>
        <p:spPr>
          <a:xfrm flipH="1" flipV="1">
            <a:off x="3650273" y="2115749"/>
            <a:ext cx="229471" cy="2964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4" idx="1"/>
            <a:endCxn id="37" idx="5"/>
          </p:cNvCxnSpPr>
          <p:nvPr/>
        </p:nvCxnSpPr>
        <p:spPr>
          <a:xfrm flipH="1" flipV="1">
            <a:off x="3238495" y="2645778"/>
            <a:ext cx="93318" cy="5760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4" idx="2"/>
            <a:endCxn id="36" idx="5"/>
          </p:cNvCxnSpPr>
          <p:nvPr/>
        </p:nvCxnSpPr>
        <p:spPr>
          <a:xfrm flipH="1" flipV="1">
            <a:off x="2933681" y="3179771"/>
            <a:ext cx="328387" cy="2087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4" idx="3"/>
            <a:endCxn id="35" idx="7"/>
          </p:cNvCxnSpPr>
          <p:nvPr/>
        </p:nvCxnSpPr>
        <p:spPr>
          <a:xfrm flipH="1">
            <a:off x="2880750" y="3555216"/>
            <a:ext cx="451063" cy="1380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23" idx="3"/>
            <a:endCxn id="34" idx="7"/>
          </p:cNvCxnSpPr>
          <p:nvPr/>
        </p:nvCxnSpPr>
        <p:spPr>
          <a:xfrm flipH="1">
            <a:off x="3118875" y="4562483"/>
            <a:ext cx="266516" cy="213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>
            <a:stCxn id="22" idx="3"/>
            <a:endCxn id="33" idx="7"/>
          </p:cNvCxnSpPr>
          <p:nvPr/>
        </p:nvCxnSpPr>
        <p:spPr>
          <a:xfrm flipH="1">
            <a:off x="4019086" y="5403061"/>
            <a:ext cx="322621" cy="1527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接點 98"/>
          <p:cNvCxnSpPr>
            <a:stCxn id="22" idx="4"/>
            <a:endCxn id="32" idx="0"/>
          </p:cNvCxnSpPr>
          <p:nvPr/>
        </p:nvCxnSpPr>
        <p:spPr>
          <a:xfrm flipH="1">
            <a:off x="4443257" y="5472109"/>
            <a:ext cx="66830" cy="1956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/>
          <p:cNvCxnSpPr>
            <a:stCxn id="21" idx="4"/>
            <a:endCxn id="31" idx="0"/>
          </p:cNvCxnSpPr>
          <p:nvPr/>
        </p:nvCxnSpPr>
        <p:spPr>
          <a:xfrm flipH="1">
            <a:off x="5260457" y="5352258"/>
            <a:ext cx="350713" cy="3635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21" idx="5"/>
            <a:endCxn id="30" idx="0"/>
          </p:cNvCxnSpPr>
          <p:nvPr/>
        </p:nvCxnSpPr>
        <p:spPr>
          <a:xfrm>
            <a:off x="5779550" y="5283210"/>
            <a:ext cx="112854" cy="4556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stCxn id="20" idx="4"/>
            <a:endCxn id="29" idx="0"/>
          </p:cNvCxnSpPr>
          <p:nvPr/>
        </p:nvCxnSpPr>
        <p:spPr>
          <a:xfrm>
            <a:off x="6368654" y="4400549"/>
            <a:ext cx="282555" cy="718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接點 112"/>
          <p:cNvCxnSpPr>
            <a:stCxn id="20" idx="5"/>
            <a:endCxn id="28" idx="2"/>
          </p:cNvCxnSpPr>
          <p:nvPr/>
        </p:nvCxnSpPr>
        <p:spPr>
          <a:xfrm>
            <a:off x="6537034" y="4331501"/>
            <a:ext cx="329792" cy="2732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20" idx="6"/>
            <a:endCxn id="27" idx="2"/>
          </p:cNvCxnSpPr>
          <p:nvPr/>
        </p:nvCxnSpPr>
        <p:spPr>
          <a:xfrm flipV="1">
            <a:off x="6606779" y="3952480"/>
            <a:ext cx="438039" cy="2123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stCxn id="19" idx="6"/>
            <a:endCxn id="26" idx="2"/>
          </p:cNvCxnSpPr>
          <p:nvPr/>
        </p:nvCxnSpPr>
        <p:spPr>
          <a:xfrm flipV="1">
            <a:off x="6429754" y="2863847"/>
            <a:ext cx="354375" cy="1865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接點 123"/>
          <p:cNvCxnSpPr>
            <a:stCxn id="15" idx="7"/>
            <a:endCxn id="25" idx="3"/>
          </p:cNvCxnSpPr>
          <p:nvPr/>
        </p:nvCxnSpPr>
        <p:spPr>
          <a:xfrm flipV="1">
            <a:off x="5559528" y="2115750"/>
            <a:ext cx="539035" cy="1099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接點 126"/>
          <p:cNvCxnSpPr>
            <a:stCxn id="15" idx="0"/>
            <a:endCxn id="16" idx="4"/>
          </p:cNvCxnSpPr>
          <p:nvPr/>
        </p:nvCxnSpPr>
        <p:spPr>
          <a:xfrm flipV="1">
            <a:off x="5391148" y="1850229"/>
            <a:ext cx="57151" cy="306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5089784" y="3265686"/>
            <a:ext cx="817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START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34" name="文字方塊 133"/>
          <p:cNvSpPr txBox="1"/>
          <p:nvPr/>
        </p:nvSpPr>
        <p:spPr>
          <a:xfrm>
            <a:off x="6028129" y="27981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389449" y="40325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2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4581246" y="29268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3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5220684" y="21752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4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39" name="弧形箭號 (下彎) 138"/>
          <p:cNvSpPr/>
          <p:nvPr/>
        </p:nvSpPr>
        <p:spPr>
          <a:xfrm rot="19125141">
            <a:off x="5370969" y="2810400"/>
            <a:ext cx="665856" cy="23574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0" name="弧形箭號 (下彎) 139"/>
          <p:cNvSpPr/>
          <p:nvPr/>
        </p:nvSpPr>
        <p:spPr>
          <a:xfrm rot="9002474">
            <a:off x="5695782" y="3465505"/>
            <a:ext cx="679334" cy="23574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2" name="弧形箭號 (下彎) 141"/>
          <p:cNvSpPr/>
          <p:nvPr/>
        </p:nvSpPr>
        <p:spPr>
          <a:xfrm rot="5558172">
            <a:off x="5534739" y="3809093"/>
            <a:ext cx="456948" cy="23574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3" name="弧形箭號 (下彎) 142"/>
          <p:cNvSpPr/>
          <p:nvPr/>
        </p:nvSpPr>
        <p:spPr>
          <a:xfrm rot="16200000">
            <a:off x="4977580" y="3789487"/>
            <a:ext cx="456948" cy="23574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4" name="弧形箭號 (下彎) 143"/>
          <p:cNvSpPr/>
          <p:nvPr/>
        </p:nvSpPr>
        <p:spPr>
          <a:xfrm rot="11844244">
            <a:off x="4737416" y="3429639"/>
            <a:ext cx="456948" cy="15537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5" name="弧形箭號 (下彎) 144"/>
          <p:cNvSpPr/>
          <p:nvPr/>
        </p:nvSpPr>
        <p:spPr>
          <a:xfrm rot="1401473">
            <a:off x="4870540" y="3027699"/>
            <a:ext cx="505784" cy="15537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6" name="弧形箭號 (下彎) 145"/>
          <p:cNvSpPr/>
          <p:nvPr/>
        </p:nvSpPr>
        <p:spPr>
          <a:xfrm rot="5400000">
            <a:off x="5162475" y="2884305"/>
            <a:ext cx="881901" cy="15537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7" name="弧形箭號 (下彎) 146"/>
          <p:cNvSpPr/>
          <p:nvPr/>
        </p:nvSpPr>
        <p:spPr>
          <a:xfrm rot="15713993">
            <a:off x="4935721" y="2820737"/>
            <a:ext cx="703422" cy="15537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1" name="弧形箭號 (下彎) 150"/>
          <p:cNvSpPr/>
          <p:nvPr/>
        </p:nvSpPr>
        <p:spPr>
          <a:xfrm rot="20562283">
            <a:off x="6212167" y="2524110"/>
            <a:ext cx="66585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6871411" y="26688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5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4013332" y="35580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8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55" name="弧形箭號 (下彎) 154"/>
          <p:cNvSpPr/>
          <p:nvPr/>
        </p:nvSpPr>
        <p:spPr>
          <a:xfrm rot="9465083">
            <a:off x="6355391" y="3241374"/>
            <a:ext cx="665856" cy="16449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6" name="弧形箭號 (下彎) 155"/>
          <p:cNvSpPr/>
          <p:nvPr/>
        </p:nvSpPr>
        <p:spPr>
          <a:xfrm rot="20562283">
            <a:off x="5692423" y="3973220"/>
            <a:ext cx="66585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7" name="文字方塊 156"/>
          <p:cNvSpPr txBox="1"/>
          <p:nvPr/>
        </p:nvSpPr>
        <p:spPr>
          <a:xfrm>
            <a:off x="6205426" y="393372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6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58" name="弧形箭號 (下彎) 157"/>
          <p:cNvSpPr/>
          <p:nvPr/>
        </p:nvSpPr>
        <p:spPr>
          <a:xfrm rot="10290988">
            <a:off x="5664144" y="4427060"/>
            <a:ext cx="66585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9" name="弧形箭號 (下彎) 158"/>
          <p:cNvSpPr/>
          <p:nvPr/>
        </p:nvSpPr>
        <p:spPr>
          <a:xfrm rot="4987813">
            <a:off x="5496748" y="4694032"/>
            <a:ext cx="453138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5441091" y="488568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7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62" name="弧形箭號 (下彎) 161"/>
          <p:cNvSpPr/>
          <p:nvPr/>
        </p:nvSpPr>
        <p:spPr>
          <a:xfrm rot="14910815">
            <a:off x="5126263" y="4687309"/>
            <a:ext cx="52512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3" name="弧形箭號 (下彎) 162"/>
          <p:cNvSpPr/>
          <p:nvPr/>
        </p:nvSpPr>
        <p:spPr>
          <a:xfrm rot="7095901">
            <a:off x="4389342" y="3555775"/>
            <a:ext cx="47089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4" name="弧形箭號 (下彎) 163"/>
          <p:cNvSpPr/>
          <p:nvPr/>
        </p:nvSpPr>
        <p:spPr>
          <a:xfrm rot="17876266">
            <a:off x="4072724" y="3249455"/>
            <a:ext cx="47089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5" name="弧形箭號 (下彎) 164"/>
          <p:cNvSpPr/>
          <p:nvPr/>
        </p:nvSpPr>
        <p:spPr>
          <a:xfrm rot="12697145">
            <a:off x="4050800" y="2893866"/>
            <a:ext cx="47089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6" name="弧形箭號 (下彎) 165"/>
          <p:cNvSpPr/>
          <p:nvPr/>
        </p:nvSpPr>
        <p:spPr>
          <a:xfrm rot="2198365">
            <a:off x="4317440" y="2591855"/>
            <a:ext cx="47089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3885285" y="23219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9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69" name="弧形箭號 (下彎) 168"/>
          <p:cNvSpPr/>
          <p:nvPr/>
        </p:nvSpPr>
        <p:spPr>
          <a:xfrm rot="15889618">
            <a:off x="4947111" y="1908831"/>
            <a:ext cx="462323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0" name="弧形箭號 (下彎) 169"/>
          <p:cNvSpPr/>
          <p:nvPr/>
        </p:nvSpPr>
        <p:spPr>
          <a:xfrm rot="6881154">
            <a:off x="5352238" y="1988263"/>
            <a:ext cx="462323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1" name="弧形箭號 (下彎) 170"/>
          <p:cNvSpPr/>
          <p:nvPr/>
        </p:nvSpPr>
        <p:spPr>
          <a:xfrm rot="19524295">
            <a:off x="5411753" y="1842920"/>
            <a:ext cx="642473" cy="151181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2" name="弧形箭號 (下彎) 171"/>
          <p:cNvSpPr/>
          <p:nvPr/>
        </p:nvSpPr>
        <p:spPr>
          <a:xfrm rot="9507735">
            <a:off x="5624878" y="2265284"/>
            <a:ext cx="642473" cy="151181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6035449" y="16935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11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5200474" y="13856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10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75" name="弧形箭號 (下彎) 174"/>
          <p:cNvSpPr/>
          <p:nvPr/>
        </p:nvSpPr>
        <p:spPr>
          <a:xfrm rot="20562283">
            <a:off x="6427785" y="3668447"/>
            <a:ext cx="66585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6" name="弧形箭號 (下彎) 175"/>
          <p:cNvSpPr/>
          <p:nvPr/>
        </p:nvSpPr>
        <p:spPr>
          <a:xfrm rot="10242149">
            <a:off x="6635638" y="4140005"/>
            <a:ext cx="472465" cy="15432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7" name="弧形箭號 (下彎) 176"/>
          <p:cNvSpPr/>
          <p:nvPr/>
        </p:nvSpPr>
        <p:spPr>
          <a:xfrm rot="2455891">
            <a:off x="6500218" y="4288960"/>
            <a:ext cx="440804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8" name="弧形箭號 (下彎) 177"/>
          <p:cNvSpPr/>
          <p:nvPr/>
        </p:nvSpPr>
        <p:spPr>
          <a:xfrm rot="13460606">
            <a:off x="6389780" y="4482891"/>
            <a:ext cx="440804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9" name="弧形箭號 (下彎) 178"/>
          <p:cNvSpPr/>
          <p:nvPr/>
        </p:nvSpPr>
        <p:spPr>
          <a:xfrm rot="4358957">
            <a:off x="6265072" y="4590281"/>
            <a:ext cx="701648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0" name="弧形箭號 (下彎) 179"/>
          <p:cNvSpPr/>
          <p:nvPr/>
        </p:nvSpPr>
        <p:spPr>
          <a:xfrm rot="15686977">
            <a:off x="5967952" y="4694032"/>
            <a:ext cx="701648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6393685" y="513336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14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82" name="文字方塊 181"/>
          <p:cNvSpPr txBox="1"/>
          <p:nvPr/>
        </p:nvSpPr>
        <p:spPr>
          <a:xfrm>
            <a:off x="6873905" y="435409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13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83" name="文字方塊 182"/>
          <p:cNvSpPr txBox="1"/>
          <p:nvPr/>
        </p:nvSpPr>
        <p:spPr>
          <a:xfrm>
            <a:off x="7059856" y="368577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12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84" name="弧形箭號 (下彎) 183"/>
          <p:cNvSpPr/>
          <p:nvPr/>
        </p:nvSpPr>
        <p:spPr>
          <a:xfrm rot="4385900">
            <a:off x="5707417" y="5390773"/>
            <a:ext cx="665856" cy="177356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5" name="弧形箭號 (下彎) 184"/>
          <p:cNvSpPr/>
          <p:nvPr/>
        </p:nvSpPr>
        <p:spPr>
          <a:xfrm rot="15408094">
            <a:off x="5492080" y="5521156"/>
            <a:ext cx="483329" cy="138452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6" name="弧形箭號 (下彎) 185"/>
          <p:cNvSpPr/>
          <p:nvPr/>
        </p:nvSpPr>
        <p:spPr>
          <a:xfrm rot="7358603">
            <a:off x="5295578" y="5587749"/>
            <a:ext cx="483329" cy="138452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7" name="弧形箭號 (下彎) 186"/>
          <p:cNvSpPr/>
          <p:nvPr/>
        </p:nvSpPr>
        <p:spPr>
          <a:xfrm rot="17887217">
            <a:off x="5031974" y="5416276"/>
            <a:ext cx="483329" cy="138452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5644576" y="572020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15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89" name="文字方塊 188"/>
          <p:cNvSpPr txBox="1"/>
          <p:nvPr/>
        </p:nvSpPr>
        <p:spPr>
          <a:xfrm>
            <a:off x="4985090" y="572020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16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/>
      <p:bldP spid="139" grpId="0" animBg="1"/>
      <p:bldP spid="139" grpId="1" animBg="1"/>
      <p:bldP spid="139" grpId="2" animBg="1"/>
      <p:bldP spid="139" grpId="3" animBg="1"/>
      <p:bldP spid="139" grpId="4" animBg="1"/>
      <p:bldP spid="139" grpId="5" animBg="1"/>
      <p:bldP spid="140" grpId="0" animBg="1"/>
      <p:bldP spid="140" grpId="1" animBg="1"/>
      <p:bldP spid="140" grpId="2" animBg="1"/>
      <p:bldP spid="140" grpId="3" animBg="1"/>
      <p:bldP spid="140" grpId="4" animBg="1"/>
      <p:bldP spid="140" grpId="5" animBg="1"/>
      <p:bldP spid="142" grpId="0" animBg="1"/>
      <p:bldP spid="142" grpId="1" animBg="1"/>
      <p:bldP spid="142" grpId="2" animBg="1"/>
      <p:bldP spid="142" grpId="3" animBg="1"/>
      <p:bldP spid="142" grpId="4" animBg="1"/>
      <p:bldP spid="142" grpId="5" animBg="1"/>
      <p:bldP spid="143" grpId="0" animBg="1"/>
      <p:bldP spid="143" grpId="1" animBg="1"/>
      <p:bldP spid="143" grpId="2" animBg="1"/>
      <p:bldP spid="143" grpId="3" animBg="1"/>
      <p:bldP spid="143" grpId="4" animBg="1"/>
      <p:bldP spid="143" grpId="5" animBg="1"/>
      <p:bldP spid="144" grpId="0" animBg="1"/>
      <p:bldP spid="144" grpId="1" animBg="1"/>
      <p:bldP spid="144" grpId="2" animBg="1"/>
      <p:bldP spid="144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6" grpId="3" animBg="1"/>
      <p:bldP spid="147" grpId="0" animBg="1"/>
      <p:bldP spid="147" grpId="1" animBg="1"/>
      <p:bldP spid="147" grpId="2" animBg="1"/>
      <p:bldP spid="147" grpId="3" animBg="1"/>
      <p:bldP spid="151" grpId="0" animBg="1"/>
      <p:bldP spid="151" grpId="1" animBg="1"/>
      <p:bldP spid="151" grpId="2" animBg="1"/>
      <p:bldP spid="151" grpId="3" animBg="1"/>
      <p:bldP spid="152" grpId="0"/>
      <p:bldP spid="153" grpId="0"/>
      <p:bldP spid="155" grpId="0" animBg="1"/>
      <p:bldP spid="155" grpId="1" animBg="1"/>
      <p:bldP spid="155" grpId="2" animBg="1"/>
      <p:bldP spid="155" grpId="3" animBg="1"/>
      <p:bldP spid="156" grpId="0" animBg="1"/>
      <p:bldP spid="156" grpId="1" animBg="1"/>
      <p:bldP spid="156" grpId="2" animBg="1"/>
      <p:bldP spid="156" grpId="3" animBg="1"/>
      <p:bldP spid="157" grpId="0"/>
      <p:bldP spid="158" grpId="0" animBg="1"/>
      <p:bldP spid="158" grpId="1" animBg="1"/>
      <p:bldP spid="158" grpId="2" animBg="1"/>
      <p:bldP spid="158" grpId="3" animBg="1"/>
      <p:bldP spid="159" grpId="0" animBg="1"/>
      <p:bldP spid="159" grpId="1" animBg="1"/>
      <p:bldP spid="159" grpId="2" animBg="1"/>
      <p:bldP spid="159" grpId="3" animBg="1"/>
      <p:bldP spid="161" grpId="0"/>
      <p:bldP spid="162" grpId="0" animBg="1"/>
      <p:bldP spid="162" grpId="1" animBg="1"/>
      <p:bldP spid="162" grpId="2" animBg="1"/>
      <p:bldP spid="162" grpId="3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8" grpId="0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/>
      <p:bldP spid="174" grpId="0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/>
      <p:bldP spid="182" grpId="0"/>
      <p:bldP spid="183" grpId="0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6" grpId="2" animBg="1"/>
      <p:bldP spid="187" grpId="0" animBg="1"/>
      <p:bldP spid="187" grpId="1" animBg="1"/>
      <p:bldP spid="188" grpId="0"/>
      <p:bldP spid="189" grpId="0"/>
      <p:bldP spid="18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Breadth First Search (BFS)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4510087" y="290988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291137" y="404574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926681" y="357425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402091" y="4159645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238071" y="324524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809999" y="234315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243768" y="171331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153405" y="1378743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153023" y="215661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10174" y="137874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953504" y="281463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130529" y="392906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73045" y="4880771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271962" y="500062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315646" y="416004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262068" y="3152777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6028818" y="1713311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784129" y="2628103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44818" y="371673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866826" y="4368998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413084" y="5118895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654279" y="573881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22332" y="5715798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205132" y="5667770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612581" y="5486796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712370" y="470693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474245" y="3624264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2527176" y="2777332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831990" y="2243339"/>
            <a:ext cx="476250" cy="471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>
            <a:stCxn id="5" idx="1"/>
            <a:endCxn id="12" idx="5"/>
          </p:cNvCxnSpPr>
          <p:nvPr/>
        </p:nvCxnSpPr>
        <p:spPr>
          <a:xfrm flipH="1" flipV="1">
            <a:off x="4216504" y="2745589"/>
            <a:ext cx="363328" cy="23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stCxn id="5" idx="6"/>
            <a:endCxn id="11" idx="1"/>
          </p:cNvCxnSpPr>
          <p:nvPr/>
        </p:nvCxnSpPr>
        <p:spPr>
          <a:xfrm>
            <a:off x="4986337" y="3145631"/>
            <a:ext cx="321479" cy="1686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11" idx="4"/>
            <a:endCxn id="6" idx="0"/>
          </p:cNvCxnSpPr>
          <p:nvPr/>
        </p:nvCxnSpPr>
        <p:spPr>
          <a:xfrm>
            <a:off x="5476196" y="3716736"/>
            <a:ext cx="53066" cy="32900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8" idx="1"/>
            <a:endCxn id="7" idx="5"/>
          </p:cNvCxnSpPr>
          <p:nvPr/>
        </p:nvCxnSpPr>
        <p:spPr>
          <a:xfrm flipH="1" flipV="1">
            <a:off x="4333186" y="3976696"/>
            <a:ext cx="138650" cy="251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7" idx="7"/>
            <a:endCxn id="5" idx="3"/>
          </p:cNvCxnSpPr>
          <p:nvPr/>
        </p:nvCxnSpPr>
        <p:spPr>
          <a:xfrm flipV="1">
            <a:off x="4333186" y="3312326"/>
            <a:ext cx="246646" cy="330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1" idx="0"/>
            <a:endCxn id="15" idx="4"/>
          </p:cNvCxnSpPr>
          <p:nvPr/>
        </p:nvCxnSpPr>
        <p:spPr>
          <a:xfrm flipH="1" flipV="1">
            <a:off x="5391148" y="2628103"/>
            <a:ext cx="85048" cy="6171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1" idx="7"/>
            <a:endCxn id="19" idx="3"/>
          </p:cNvCxnSpPr>
          <p:nvPr/>
        </p:nvCxnSpPr>
        <p:spPr>
          <a:xfrm flipV="1">
            <a:off x="5644576" y="3217076"/>
            <a:ext cx="378673" cy="972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6" idx="6"/>
            <a:endCxn id="20" idx="2"/>
          </p:cNvCxnSpPr>
          <p:nvPr/>
        </p:nvCxnSpPr>
        <p:spPr>
          <a:xfrm flipV="1">
            <a:off x="5767387" y="4164806"/>
            <a:ext cx="363142" cy="116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24" idx="5"/>
            <a:endCxn id="7" idx="1"/>
          </p:cNvCxnSpPr>
          <p:nvPr/>
        </p:nvCxnSpPr>
        <p:spPr>
          <a:xfrm>
            <a:off x="3668573" y="3555216"/>
            <a:ext cx="327853" cy="880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23" idx="7"/>
            <a:endCxn id="7" idx="3"/>
          </p:cNvCxnSpPr>
          <p:nvPr/>
        </p:nvCxnSpPr>
        <p:spPr>
          <a:xfrm flipV="1">
            <a:off x="3722151" y="3976696"/>
            <a:ext cx="274275" cy="2523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22" idx="0"/>
            <a:endCxn id="8" idx="4"/>
          </p:cNvCxnSpPr>
          <p:nvPr/>
        </p:nvCxnSpPr>
        <p:spPr>
          <a:xfrm flipV="1">
            <a:off x="4510087" y="4631132"/>
            <a:ext cx="130129" cy="3694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21" idx="0"/>
            <a:endCxn id="6" idx="4"/>
          </p:cNvCxnSpPr>
          <p:nvPr/>
        </p:nvCxnSpPr>
        <p:spPr>
          <a:xfrm flipH="1" flipV="1">
            <a:off x="5529262" y="4517231"/>
            <a:ext cx="81908" cy="3635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12" idx="7"/>
            <a:endCxn id="14" idx="4"/>
          </p:cNvCxnSpPr>
          <p:nvPr/>
        </p:nvCxnSpPr>
        <p:spPr>
          <a:xfrm flipV="1">
            <a:off x="4216504" y="1850230"/>
            <a:ext cx="175026" cy="5619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12" idx="1"/>
            <a:endCxn id="13" idx="5"/>
          </p:cNvCxnSpPr>
          <p:nvPr/>
        </p:nvCxnSpPr>
        <p:spPr>
          <a:xfrm flipH="1" flipV="1">
            <a:off x="3650273" y="2115749"/>
            <a:ext cx="229471" cy="2964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4" idx="1"/>
            <a:endCxn id="37" idx="5"/>
          </p:cNvCxnSpPr>
          <p:nvPr/>
        </p:nvCxnSpPr>
        <p:spPr>
          <a:xfrm flipH="1" flipV="1">
            <a:off x="3238495" y="2645778"/>
            <a:ext cx="93318" cy="5760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4" idx="2"/>
            <a:endCxn id="36" idx="5"/>
          </p:cNvCxnSpPr>
          <p:nvPr/>
        </p:nvCxnSpPr>
        <p:spPr>
          <a:xfrm flipH="1" flipV="1">
            <a:off x="2933681" y="3179771"/>
            <a:ext cx="328387" cy="2087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4" idx="3"/>
            <a:endCxn id="35" idx="7"/>
          </p:cNvCxnSpPr>
          <p:nvPr/>
        </p:nvCxnSpPr>
        <p:spPr>
          <a:xfrm flipH="1">
            <a:off x="2880750" y="3555216"/>
            <a:ext cx="451063" cy="1380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23" idx="3"/>
            <a:endCxn id="34" idx="7"/>
          </p:cNvCxnSpPr>
          <p:nvPr/>
        </p:nvCxnSpPr>
        <p:spPr>
          <a:xfrm flipH="1">
            <a:off x="3118875" y="4562483"/>
            <a:ext cx="266516" cy="213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>
            <a:stCxn id="22" idx="3"/>
            <a:endCxn id="33" idx="7"/>
          </p:cNvCxnSpPr>
          <p:nvPr/>
        </p:nvCxnSpPr>
        <p:spPr>
          <a:xfrm flipH="1">
            <a:off x="4019086" y="5403061"/>
            <a:ext cx="322621" cy="1527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接點 98"/>
          <p:cNvCxnSpPr>
            <a:stCxn id="22" idx="4"/>
            <a:endCxn id="32" idx="0"/>
          </p:cNvCxnSpPr>
          <p:nvPr/>
        </p:nvCxnSpPr>
        <p:spPr>
          <a:xfrm flipH="1">
            <a:off x="4443257" y="5472109"/>
            <a:ext cx="66830" cy="1956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/>
          <p:cNvCxnSpPr>
            <a:stCxn id="21" idx="4"/>
            <a:endCxn id="31" idx="0"/>
          </p:cNvCxnSpPr>
          <p:nvPr/>
        </p:nvCxnSpPr>
        <p:spPr>
          <a:xfrm flipH="1">
            <a:off x="5260457" y="5352258"/>
            <a:ext cx="350713" cy="3635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21" idx="5"/>
            <a:endCxn id="30" idx="0"/>
          </p:cNvCxnSpPr>
          <p:nvPr/>
        </p:nvCxnSpPr>
        <p:spPr>
          <a:xfrm>
            <a:off x="5779550" y="5283210"/>
            <a:ext cx="112854" cy="4556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stCxn id="20" idx="4"/>
            <a:endCxn id="29" idx="0"/>
          </p:cNvCxnSpPr>
          <p:nvPr/>
        </p:nvCxnSpPr>
        <p:spPr>
          <a:xfrm>
            <a:off x="6368654" y="4400549"/>
            <a:ext cx="282555" cy="718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接點 112"/>
          <p:cNvCxnSpPr>
            <a:stCxn id="20" idx="5"/>
            <a:endCxn id="28" idx="2"/>
          </p:cNvCxnSpPr>
          <p:nvPr/>
        </p:nvCxnSpPr>
        <p:spPr>
          <a:xfrm>
            <a:off x="6537034" y="4331501"/>
            <a:ext cx="329792" cy="2732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20" idx="6"/>
            <a:endCxn id="27" idx="2"/>
          </p:cNvCxnSpPr>
          <p:nvPr/>
        </p:nvCxnSpPr>
        <p:spPr>
          <a:xfrm flipV="1">
            <a:off x="6606779" y="3952480"/>
            <a:ext cx="438039" cy="2123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stCxn id="19" idx="6"/>
            <a:endCxn id="26" idx="2"/>
          </p:cNvCxnSpPr>
          <p:nvPr/>
        </p:nvCxnSpPr>
        <p:spPr>
          <a:xfrm flipV="1">
            <a:off x="6429754" y="2863847"/>
            <a:ext cx="354375" cy="1865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接點 123"/>
          <p:cNvCxnSpPr>
            <a:stCxn id="15" idx="7"/>
            <a:endCxn id="25" idx="3"/>
          </p:cNvCxnSpPr>
          <p:nvPr/>
        </p:nvCxnSpPr>
        <p:spPr>
          <a:xfrm flipV="1">
            <a:off x="5559528" y="2115750"/>
            <a:ext cx="539035" cy="1099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接點 126"/>
          <p:cNvCxnSpPr>
            <a:stCxn id="15" idx="0"/>
            <a:endCxn id="16" idx="4"/>
          </p:cNvCxnSpPr>
          <p:nvPr/>
        </p:nvCxnSpPr>
        <p:spPr>
          <a:xfrm flipV="1">
            <a:off x="5391148" y="1850229"/>
            <a:ext cx="57151" cy="306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2229" y="79374"/>
            <a:ext cx="3048999" cy="293370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2335" y="3423560"/>
            <a:ext cx="3073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Set Total = 15</a:t>
            </a:r>
          </a:p>
          <a:p>
            <a:r>
              <a:rPr lang="en-US" altLang="zh-TW" sz="2800" dirty="0" smtClean="0">
                <a:solidFill>
                  <a:srgbClr val="C00000"/>
                </a:solidFill>
              </a:rPr>
              <a:t>Initial Random = 3</a:t>
            </a:r>
          </a:p>
          <a:p>
            <a:r>
              <a:rPr lang="en-US" altLang="zh-TW" sz="2800" dirty="0" smtClean="0">
                <a:solidFill>
                  <a:schemeClr val="accent5"/>
                </a:solidFill>
              </a:rPr>
              <a:t>Second Random = 5</a:t>
            </a:r>
          </a:p>
          <a:p>
            <a:r>
              <a:rPr lang="en-US" altLang="zh-TW" sz="2800" dirty="0" smtClean="0">
                <a:solidFill>
                  <a:srgbClr val="00B050"/>
                </a:solidFill>
              </a:rPr>
              <a:t>Third Random = 7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9014" y="2161526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Initial Random 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78894" y="351097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</a:rPr>
              <a:t>1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5288855" y="31707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</a:rPr>
              <a:t>2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5349429" y="39785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</a:rPr>
              <a:t>3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53715" y="3866274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15" y="3866274"/>
                <a:ext cx="389850" cy="38997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383692" y="2862262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92" y="2862262"/>
                <a:ext cx="389850" cy="38997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/>
              <p:cNvSpPr txBox="1"/>
              <p:nvPr/>
            </p:nvSpPr>
            <p:spPr>
              <a:xfrm>
                <a:off x="4577352" y="2600538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0" name="文字方塊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52" y="2600538"/>
                <a:ext cx="389850" cy="389979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4935033" y="1957281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033" y="1957281"/>
                <a:ext cx="389850" cy="38997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/>
              <p:cNvSpPr txBox="1"/>
              <p:nvPr/>
            </p:nvSpPr>
            <p:spPr>
              <a:xfrm>
                <a:off x="4484280" y="3858067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3" name="文字方塊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80" y="3858067"/>
                <a:ext cx="389850" cy="389979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/>
              <p:cNvSpPr txBox="1"/>
              <p:nvPr/>
            </p:nvSpPr>
            <p:spPr>
              <a:xfrm>
                <a:off x="5879957" y="2528089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5" name="文字方塊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57" y="2528089"/>
                <a:ext cx="389850" cy="389979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6222033" y="3616848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33" y="3616848"/>
                <a:ext cx="389850" cy="38997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/>
              <p:cNvSpPr txBox="1"/>
              <p:nvPr/>
            </p:nvSpPr>
            <p:spPr>
              <a:xfrm>
                <a:off x="5591363" y="4630697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8" name="文字方塊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363" y="4630697"/>
                <a:ext cx="389850" cy="389979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64653" y="3289647"/>
            <a:ext cx="227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5"/>
                </a:solidFill>
              </a:rPr>
              <a:t>Second Random 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3294988" y="309613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30" name="矩形 129"/>
          <p:cNvSpPr/>
          <p:nvPr/>
        </p:nvSpPr>
        <p:spPr>
          <a:xfrm>
            <a:off x="5208329" y="2088411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chemeClr val="accent5"/>
                </a:solidFill>
              </a:rPr>
              <a:t>5</a:t>
            </a:r>
            <a:endParaRPr lang="en-US" altLang="zh-TW" sz="3200" dirty="0">
              <a:solidFill>
                <a:schemeClr val="accent5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6181880" y="3874508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chemeClr val="accent5"/>
                </a:solidFill>
              </a:rPr>
              <a:t>6</a:t>
            </a:r>
            <a:endParaRPr lang="en-US" altLang="zh-TW" sz="3200" dirty="0">
              <a:solidFill>
                <a:schemeClr val="accent5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5425049" y="4838419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chemeClr val="accent5"/>
                </a:solidFill>
              </a:rPr>
              <a:t>7</a:t>
            </a:r>
            <a:endParaRPr lang="en-US" altLang="zh-TW" sz="3200" dirty="0">
              <a:solidFill>
                <a:schemeClr val="accent5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364274" y="4079677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chemeClr val="accent5"/>
                </a:solidFill>
              </a:rPr>
              <a:t>8</a:t>
            </a:r>
            <a:endParaRPr lang="en-US" altLang="zh-TW" sz="32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2298463" y="3392659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63" y="3392659"/>
                <a:ext cx="389850" cy="389979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341305" y="2533657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305" y="2533657"/>
                <a:ext cx="389850" cy="389979"/>
              </a:xfrm>
              <a:prstGeom prst="rect">
                <a:avLst/>
              </a:prstGeom>
              <a:blipFill>
                <a:blip r:embed="rId1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/>
              <p:cNvSpPr txBox="1"/>
              <p:nvPr/>
            </p:nvSpPr>
            <p:spPr>
              <a:xfrm>
                <a:off x="2682721" y="1985843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721" y="1985843"/>
                <a:ext cx="389850" cy="389979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/>
              <p:cNvSpPr txBox="1"/>
              <p:nvPr/>
            </p:nvSpPr>
            <p:spPr>
              <a:xfrm>
                <a:off x="2528039" y="4469462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0" name="文字方塊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39" y="4469462"/>
                <a:ext cx="389850" cy="389979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4849762" y="5511011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62" y="5511011"/>
                <a:ext cx="389850" cy="389979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/>
              <p:cNvSpPr txBox="1"/>
              <p:nvPr/>
            </p:nvSpPr>
            <p:spPr>
              <a:xfrm>
                <a:off x="5506937" y="5517454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0" name="文字方塊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37" y="5517454"/>
                <a:ext cx="389850" cy="389979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/>
              <p:cNvSpPr txBox="1"/>
              <p:nvPr/>
            </p:nvSpPr>
            <p:spPr>
              <a:xfrm>
                <a:off x="6231839" y="4916868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7" name="文字方塊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839" y="4916868"/>
                <a:ext cx="389850" cy="389979"/>
              </a:xfrm>
              <a:prstGeom prst="rect">
                <a:avLst/>
              </a:prstGeom>
              <a:blipFill>
                <a:blip r:embed="rId1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/>
              <p:cNvSpPr txBox="1"/>
              <p:nvPr/>
            </p:nvSpPr>
            <p:spPr>
              <a:xfrm>
                <a:off x="6711751" y="4171843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0" name="文字方塊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751" y="4171843"/>
                <a:ext cx="389850" cy="389979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字方塊 191"/>
              <p:cNvSpPr txBox="1"/>
              <p:nvPr/>
            </p:nvSpPr>
            <p:spPr>
              <a:xfrm>
                <a:off x="6828755" y="3587648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2" name="文字方塊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55" y="3587648"/>
                <a:ext cx="389850" cy="389979"/>
              </a:xfrm>
              <a:prstGeom prst="rect">
                <a:avLst/>
              </a:prstGeom>
              <a:blipFill>
                <a:blip r:embed="rId19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字方塊 192"/>
              <p:cNvSpPr txBox="1"/>
              <p:nvPr/>
            </p:nvSpPr>
            <p:spPr>
              <a:xfrm>
                <a:off x="4978232" y="1289846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3" name="文字方塊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232" y="1289846"/>
                <a:ext cx="389850" cy="389979"/>
              </a:xfrm>
              <a:prstGeom prst="rect">
                <a:avLst/>
              </a:prstGeom>
              <a:blipFill>
                <a:blip r:embed="rId2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193"/>
              <p:cNvSpPr txBox="1"/>
              <p:nvPr/>
            </p:nvSpPr>
            <p:spPr>
              <a:xfrm>
                <a:off x="5872850" y="1484636"/>
                <a:ext cx="389850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4" name="文字方塊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850" y="1484636"/>
                <a:ext cx="389850" cy="389979"/>
              </a:xfrm>
              <a:prstGeom prst="rect">
                <a:avLst/>
              </a:prstGeom>
              <a:blipFill>
                <a:blip r:embed="rId2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265174" y="4506353"/>
            <a:ext cx="2015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Third Random </a:t>
            </a:r>
            <a:endParaRPr lang="zh-TW" altLang="en-US" sz="2400" dirty="0"/>
          </a:p>
        </p:txBody>
      </p:sp>
      <p:sp>
        <p:nvSpPr>
          <p:cNvPr id="195" name="矩形 194"/>
          <p:cNvSpPr/>
          <p:nvPr/>
        </p:nvSpPr>
        <p:spPr>
          <a:xfrm>
            <a:off x="2528258" y="3560417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9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2770254" y="2187564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10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5985271" y="1663395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11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6829021" y="4302385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12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378408" y="5052357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13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4977652" y="5657438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14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2647437" y="4637990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</a:rPr>
              <a:t>15</a:t>
            </a:r>
            <a:endParaRPr lang="en-US" altLang="zh-TW" sz="32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67039" y="6223905"/>
            <a:ext cx="1889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Sub-graph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38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3" grpId="0" animBg="1"/>
      <p:bldP spid="14" grpId="0" animBg="1"/>
      <p:bldP spid="16" grpId="0" animBg="1"/>
      <p:bldP spid="19" grpId="0" animBg="1"/>
      <p:bldP spid="22" grpId="0" animBg="1"/>
      <p:bldP spid="26" grpId="0" animBg="1"/>
      <p:bldP spid="27" grpId="0" animBg="1"/>
      <p:bldP spid="30" grpId="0" animBg="1"/>
      <p:bldP spid="32" grpId="0" animBg="1"/>
      <p:bldP spid="33" grpId="0" animBg="1"/>
      <p:bldP spid="36" grpId="0" animBg="1"/>
      <p:bldP spid="4" grpId="0"/>
      <p:bldP spid="9" grpId="0"/>
      <p:bldP spid="114" grpId="0"/>
      <p:bldP spid="115" grpId="0"/>
      <p:bldP spid="10" grpId="0"/>
      <p:bldP spid="10" grpId="1"/>
      <p:bldP spid="119" grpId="0"/>
      <p:bldP spid="119" grpId="1"/>
      <p:bldP spid="120" grpId="0"/>
      <p:bldP spid="120" grpId="1"/>
      <p:bldP spid="122" grpId="0"/>
      <p:bldP spid="122" grpId="1"/>
      <p:bldP spid="123" grpId="0"/>
      <p:bldP spid="123" grpId="1"/>
      <p:bldP spid="125" grpId="0"/>
      <p:bldP spid="125" grpId="1"/>
      <p:bldP spid="126" grpId="0"/>
      <p:bldP spid="126" grpId="1"/>
      <p:bldP spid="128" grpId="0"/>
      <p:bldP spid="128" grpId="1"/>
      <p:bldP spid="17" grpId="0"/>
      <p:bldP spid="129" grpId="0"/>
      <p:bldP spid="130" grpId="0"/>
      <p:bldP spid="131" grpId="0"/>
      <p:bldP spid="133" grpId="0"/>
      <p:bldP spid="138" grpId="0"/>
      <p:bldP spid="141" grpId="0"/>
      <p:bldP spid="141" grpId="1"/>
      <p:bldP spid="148" grpId="0"/>
      <p:bldP spid="148" grpId="1"/>
      <p:bldP spid="149" grpId="0"/>
      <p:bldP spid="149" grpId="1"/>
      <p:bldP spid="150" grpId="0"/>
      <p:bldP spid="150" grpId="1"/>
      <p:bldP spid="154" grpId="0"/>
      <p:bldP spid="154" grpId="1"/>
      <p:bldP spid="160" grpId="0"/>
      <p:bldP spid="160" grpId="1"/>
      <p:bldP spid="167" grpId="0"/>
      <p:bldP spid="167" grpId="1"/>
      <p:bldP spid="190" grpId="0"/>
      <p:bldP spid="190" grpId="1"/>
      <p:bldP spid="192" grpId="0"/>
      <p:bldP spid="192" grpId="1"/>
      <p:bldP spid="193" grpId="0"/>
      <p:bldP spid="193" grpId="1"/>
      <p:bldP spid="194" grpId="0"/>
      <p:bldP spid="194" grpId="1"/>
      <p:bldP spid="38" grpId="0"/>
      <p:bldP spid="195" grpId="0"/>
      <p:bldP spid="197" grpId="0"/>
      <p:bldP spid="198" grpId="0"/>
      <p:bldP spid="199" grpId="0"/>
      <p:bldP spid="200" grpId="0"/>
      <p:bldP spid="201" grpId="0"/>
      <p:bldP spid="202" grpId="0"/>
      <p:bldP spid="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46" y="3045924"/>
            <a:ext cx="4793179" cy="18926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45" y="2985889"/>
            <a:ext cx="4198265" cy="20126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091775" y="2585779"/>
            <a:ext cx="1502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/>
              <a:t>Transductive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32540" y="2585779"/>
            <a:ext cx="114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Inductive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2890" y="487050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858571" y="4885892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83.0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0.7%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71" y="4885892"/>
                <a:ext cx="1109599" cy="338554"/>
              </a:xfrm>
              <a:prstGeom prst="rect">
                <a:avLst/>
              </a:prstGeom>
              <a:blipFill>
                <a:blip r:embed="rId4"/>
                <a:stretch>
                  <a:fillRect l="-3297" t="-5357" r="-164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39694" y="4879963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7</a:t>
                </a:r>
                <a:r>
                  <a:rPr lang="en-US" altLang="zh-TW" sz="1600" dirty="0" smtClean="0"/>
                  <a:t>2.</a:t>
                </a:r>
                <a:r>
                  <a:rPr lang="en-US" altLang="zh-TW" sz="1600" dirty="0"/>
                  <a:t>5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0.7%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94" y="4879963"/>
                <a:ext cx="1109599" cy="338554"/>
              </a:xfrm>
              <a:prstGeom prst="rect">
                <a:avLst/>
              </a:prstGeom>
              <a:blipFill>
                <a:blip r:embed="rId5"/>
                <a:stretch>
                  <a:fillRect l="-3297" t="-5455" r="-1648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112204" y="4872152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79.0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0.3%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04" y="4872152"/>
                <a:ext cx="1109599" cy="338554"/>
              </a:xfrm>
              <a:prstGeom prst="rect">
                <a:avLst/>
              </a:prstGeom>
              <a:blipFill>
                <a:blip r:embed="rId6"/>
                <a:stretch>
                  <a:fillRect l="-3297" t="-5357" r="-164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665040" y="493945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052116" y="4938551"/>
                <a:ext cx="12747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rgbClr val="FF0000"/>
                    </a:solidFill>
                  </a:rPr>
                  <a:t>0.973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0.002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116" y="4938551"/>
                <a:ext cx="1274708" cy="338554"/>
              </a:xfrm>
              <a:prstGeom prst="rect">
                <a:avLst/>
              </a:prstGeom>
              <a:blipFill>
                <a:blip r:embed="rId7"/>
                <a:stretch>
                  <a:fillRect l="-2871" t="-5357" r="-1435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/>
          <p:cNvSpPr/>
          <p:nvPr/>
        </p:nvSpPr>
        <p:spPr>
          <a:xfrm>
            <a:off x="1858571" y="4613737"/>
            <a:ext cx="3259529" cy="198380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8918673" y="4987465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LGCL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GCN Layer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550507"/>
            <a:ext cx="10829925" cy="195262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99727" y="3892550"/>
            <a:ext cx="7190573" cy="333290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3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Sub-Graph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Whole-Graph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55" y="1690688"/>
            <a:ext cx="8315325" cy="44196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538127" y="559718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8195070" y="564798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040170" y="313338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9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set k in k-largest Node Selection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082" y="1855396"/>
            <a:ext cx="5323445" cy="435133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452916" y="2526296"/>
            <a:ext cx="195639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581045" y="2156964"/>
                <a:ext cx="2021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45" y="2156964"/>
                <a:ext cx="202113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/>
          <p:cNvSpPr/>
          <p:nvPr/>
        </p:nvSpPr>
        <p:spPr>
          <a:xfrm>
            <a:off x="4786775" y="4550026"/>
            <a:ext cx="195639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5015022" y="3125818"/>
            <a:ext cx="195639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966179" y="4088623"/>
                <a:ext cx="2021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zh-TW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altLang="zh-TW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79" y="4088623"/>
                <a:ext cx="202113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074869" y="2801247"/>
                <a:ext cx="2021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69" y="2801247"/>
                <a:ext cx="202113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0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19101" y="2520101"/>
            <a:ext cx="11596687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4. Graph U-Nets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12033" y="3691182"/>
            <a:ext cx="5951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Graph </a:t>
            </a:r>
            <a:r>
              <a:rPr lang="en-US" altLang="zh-TW" b="1" dirty="0" smtClean="0"/>
              <a:t>U-Nets </a:t>
            </a:r>
            <a:r>
              <a:rPr lang="en-US" altLang="zh-TW" sz="2000" dirty="0" smtClean="0"/>
              <a:t>(2019.5)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Author: Gao, </a:t>
            </a:r>
            <a:r>
              <a:rPr lang="en-US" altLang="zh-TW" dirty="0" err="1" smtClean="0"/>
              <a:t>Hongyang</a:t>
            </a:r>
            <a:r>
              <a:rPr lang="en-US" altLang="zh-TW" dirty="0" smtClean="0"/>
              <a:t>; Ji, </a:t>
            </a:r>
            <a:r>
              <a:rPr lang="en-US" altLang="zh-TW" dirty="0" err="1" smtClean="0"/>
              <a:t>Shuiwang</a:t>
            </a:r>
            <a:r>
              <a:rPr lang="en-US" altLang="zh-TW" dirty="0" smtClean="0"/>
              <a:t> (</a:t>
            </a:r>
            <a:r>
              <a:rPr lang="en-US" altLang="zh-TW" dirty="0"/>
              <a:t>Texas A&amp;M </a:t>
            </a:r>
            <a:r>
              <a:rPr lang="en-US" altLang="zh-TW" dirty="0" smtClean="0"/>
              <a:t>University)</a:t>
            </a:r>
          </a:p>
          <a:p>
            <a:r>
              <a:rPr lang="en-US" altLang="zh-TW" dirty="0" smtClean="0"/>
              <a:t>Publication: </a:t>
            </a:r>
            <a:r>
              <a:rPr lang="en-US" altLang="zh-TW" dirty="0" err="1"/>
              <a:t>eprint</a:t>
            </a:r>
            <a:r>
              <a:rPr lang="en-US" altLang="zh-TW" dirty="0"/>
              <a:t> </a:t>
            </a:r>
            <a:r>
              <a:rPr lang="en-US" altLang="zh-TW" dirty="0" smtClean="0"/>
              <a:t>arXiv:</a:t>
            </a:r>
            <a:r>
              <a:rPr lang="en-US" altLang="zh-TW" dirty="0"/>
              <a:t>1905.05178</a:t>
            </a:r>
          </a:p>
        </p:txBody>
      </p:sp>
    </p:spTree>
    <p:extLst>
      <p:ext uri="{BB962C8B-B14F-4D97-AF65-F5344CB8AC3E}">
        <p14:creationId xmlns:p14="http://schemas.microsoft.com/office/powerpoint/2010/main" val="35624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gPool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2" y="2447800"/>
            <a:ext cx="10062298" cy="3579675"/>
          </a:xfrm>
        </p:spPr>
      </p:pic>
      <p:sp>
        <p:nvSpPr>
          <p:cNvPr id="5" name="弧形 4"/>
          <p:cNvSpPr/>
          <p:nvPr/>
        </p:nvSpPr>
        <p:spPr>
          <a:xfrm rot="20181876">
            <a:off x="1567653" y="2440042"/>
            <a:ext cx="1300595" cy="1494157"/>
          </a:xfrm>
          <a:prstGeom prst="arc">
            <a:avLst>
              <a:gd name="adj1" fmla="val 13141449"/>
              <a:gd name="adj2" fmla="val 39029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0592" y="2009779"/>
            <a:ext cx="41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Linear Combination </a:t>
            </a:r>
            <a:r>
              <a:rPr lang="en-US" altLang="zh-TW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Feature Conclusion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6929" y="3984281"/>
            <a:ext cx="614162" cy="395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426174" y="4343029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Trainable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94134" y="4247779"/>
            <a:ext cx="20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Remain Top k nodes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33148" y="2350168"/>
            <a:ext cx="791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or </a:t>
            </a:r>
            <a:r>
              <a:rPr lang="en-US" altLang="zh-TW" sz="1600" dirty="0" err="1" smtClean="0"/>
              <a:t>tanh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69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1725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1. Node Prediction (Knowledge Graph)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764465" y="3959566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185314" y="4026236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82143" y="4902512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927476" y="1571778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985231" y="2320310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5" idx="1"/>
            <a:endCxn id="15" idx="3"/>
          </p:cNvCxnSpPr>
          <p:nvPr/>
        </p:nvCxnSpPr>
        <p:spPr>
          <a:xfrm flipH="1" flipV="1">
            <a:off x="2326404" y="3427937"/>
            <a:ext cx="549549" cy="641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683805" y="4151770"/>
            <a:ext cx="91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Toronto</a:t>
            </a:r>
            <a:endParaRPr lang="zh-TW" altLang="en-US" dirty="0"/>
          </a:p>
        </p:txBody>
      </p:sp>
      <p:sp>
        <p:nvSpPr>
          <p:cNvPr id="15" name="等腰三角形 14"/>
          <p:cNvSpPr/>
          <p:nvPr/>
        </p:nvSpPr>
        <p:spPr>
          <a:xfrm>
            <a:off x="1888342" y="2763086"/>
            <a:ext cx="876123" cy="66485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>
            <a:off x="4357501" y="4068077"/>
            <a:ext cx="876123" cy="66485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單箭頭接點 18"/>
          <p:cNvCxnSpPr>
            <a:stCxn id="15" idx="0"/>
            <a:endCxn id="8" idx="4"/>
          </p:cNvCxnSpPr>
          <p:nvPr/>
        </p:nvCxnSpPr>
        <p:spPr>
          <a:xfrm flipH="1" flipV="1">
            <a:off x="2308122" y="2320310"/>
            <a:ext cx="18282" cy="442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70060" y="174942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Canada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865683" y="2946103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country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/>
          <p:cNvCxnSpPr>
            <a:stCxn id="18" idx="0"/>
            <a:endCxn id="5" idx="6"/>
          </p:cNvCxnSpPr>
          <p:nvPr/>
        </p:nvCxnSpPr>
        <p:spPr>
          <a:xfrm flipH="1" flipV="1">
            <a:off x="3525756" y="4333832"/>
            <a:ext cx="937381" cy="66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6" idx="2"/>
            <a:endCxn id="18" idx="3"/>
          </p:cNvCxnSpPr>
          <p:nvPr/>
        </p:nvCxnSpPr>
        <p:spPr>
          <a:xfrm flipH="1">
            <a:off x="5127988" y="4400502"/>
            <a:ext cx="10573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5" idx="3"/>
            <a:endCxn id="37" idx="3"/>
          </p:cNvCxnSpPr>
          <p:nvPr/>
        </p:nvCxnSpPr>
        <p:spPr>
          <a:xfrm flipH="1">
            <a:off x="2222019" y="4598478"/>
            <a:ext cx="653934" cy="443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等腰三角形 36"/>
          <p:cNvSpPr/>
          <p:nvPr/>
        </p:nvSpPr>
        <p:spPr>
          <a:xfrm rot="15206611">
            <a:off x="1465315" y="4803991"/>
            <a:ext cx="876123" cy="66485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線單箭頭接點 41"/>
          <p:cNvCxnSpPr>
            <a:stCxn id="37" idx="0"/>
            <a:endCxn id="7" idx="6"/>
          </p:cNvCxnSpPr>
          <p:nvPr/>
        </p:nvCxnSpPr>
        <p:spPr>
          <a:xfrm flipH="1">
            <a:off x="1143434" y="5231144"/>
            <a:ext cx="441299" cy="45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等腰三角形 44"/>
          <p:cNvSpPr/>
          <p:nvPr/>
        </p:nvSpPr>
        <p:spPr>
          <a:xfrm rot="2187975">
            <a:off x="3377945" y="3105948"/>
            <a:ext cx="876123" cy="66485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單箭頭接點 45"/>
          <p:cNvCxnSpPr>
            <a:stCxn id="45" idx="0"/>
            <a:endCxn id="9" idx="3"/>
          </p:cNvCxnSpPr>
          <p:nvPr/>
        </p:nvCxnSpPr>
        <p:spPr>
          <a:xfrm flipV="1">
            <a:off x="4013584" y="2959222"/>
            <a:ext cx="83135" cy="211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5" idx="7"/>
            <a:endCxn id="45" idx="3"/>
          </p:cNvCxnSpPr>
          <p:nvPr/>
        </p:nvCxnSpPr>
        <p:spPr>
          <a:xfrm flipV="1">
            <a:off x="3414268" y="3705713"/>
            <a:ext cx="204162" cy="36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2949813" y="3259095"/>
            <a:ext cx="1478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City stadium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846086" y="2487697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Skydome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096719" y="4309263"/>
            <a:ext cx="1424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Home Town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506539" y="4901288"/>
            <a:ext cx="101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hospital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78056" y="519418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Sunnybrook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972695" y="4338766"/>
            <a:ext cx="12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Maple Leaf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2683805" y="5516538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NELL Dataset</a:t>
            </a:r>
            <a:endParaRPr lang="zh-TW" altLang="en-US" sz="2800" dirty="0"/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29895"/>
              </p:ext>
            </p:extLst>
          </p:nvPr>
        </p:nvGraphicFramePr>
        <p:xfrm>
          <a:off x="7790666" y="3638078"/>
          <a:ext cx="3963818" cy="2525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599">
                  <a:extLst>
                    <a:ext uri="{9D8B030D-6E8A-4147-A177-3AD203B41FA5}">
                      <a16:colId xmlns:a16="http://schemas.microsoft.com/office/drawing/2014/main" val="2774332874"/>
                    </a:ext>
                  </a:extLst>
                </a:gridCol>
                <a:gridCol w="1012219">
                  <a:extLst>
                    <a:ext uri="{9D8B030D-6E8A-4147-A177-3AD203B41FA5}">
                      <a16:colId xmlns:a16="http://schemas.microsoft.com/office/drawing/2014/main" val="1447542030"/>
                    </a:ext>
                  </a:extLst>
                </a:gridCol>
              </a:tblGrid>
              <a:tr h="3580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NELL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93094"/>
                  </a:ext>
                </a:extLst>
              </a:tr>
              <a:tr h="57210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nodes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65755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edges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266144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77917"/>
                  </a:ext>
                </a:extLst>
              </a:tr>
              <a:tr h="47551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features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5414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81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Labels</a:t>
                      </a:r>
                      <a:r>
                        <a:rPr lang="en-US" altLang="zh-TW" baseline="0" dirty="0" smtClean="0"/>
                        <a:t> (Categories; Classes)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62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Labeling</a:t>
                      </a:r>
                      <a:r>
                        <a:rPr lang="en-US" altLang="zh-TW" baseline="0" dirty="0" smtClean="0"/>
                        <a:t> 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0.052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847481"/>
                  </a:ext>
                </a:extLst>
              </a:tr>
            </a:tbl>
          </a:graphicData>
        </a:graphic>
      </p:graphicFrame>
      <p:sp>
        <p:nvSpPr>
          <p:cNvPr id="41" name="橢圓 40"/>
          <p:cNvSpPr/>
          <p:nvPr/>
        </p:nvSpPr>
        <p:spPr>
          <a:xfrm>
            <a:off x="5796162" y="1432709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9217011" y="1499379"/>
            <a:ext cx="761291" cy="7485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5728614" y="1622309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Taiwan</a:t>
            </a:r>
            <a:endParaRPr lang="zh-TW" altLang="en-US" dirty="0"/>
          </a:p>
        </p:txBody>
      </p:sp>
      <p:sp>
        <p:nvSpPr>
          <p:cNvPr id="47" name="等腰三角形 46"/>
          <p:cNvSpPr/>
          <p:nvPr/>
        </p:nvSpPr>
        <p:spPr>
          <a:xfrm rot="16200000">
            <a:off x="7389198" y="1541220"/>
            <a:ext cx="876123" cy="66485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8" name="直線單箭頭接點 47"/>
          <p:cNvCxnSpPr>
            <a:stCxn id="47" idx="0"/>
            <a:endCxn id="41" idx="6"/>
          </p:cNvCxnSpPr>
          <p:nvPr/>
        </p:nvCxnSpPr>
        <p:spPr>
          <a:xfrm flipH="1" flipV="1">
            <a:off x="6557453" y="1806975"/>
            <a:ext cx="937381" cy="66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43" idx="2"/>
            <a:endCxn id="47" idx="3"/>
          </p:cNvCxnSpPr>
          <p:nvPr/>
        </p:nvCxnSpPr>
        <p:spPr>
          <a:xfrm flipH="1">
            <a:off x="8159685" y="1873645"/>
            <a:ext cx="10573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7646921" y="167359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???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9255503" y="1688979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Taipei</a:t>
            </a:r>
            <a:endParaRPr lang="zh-TW" altLang="en-US" dirty="0"/>
          </a:p>
        </p:txBody>
      </p:sp>
      <p:sp>
        <p:nvSpPr>
          <p:cNvPr id="61" name="弧形箭號 (下彎) 60"/>
          <p:cNvSpPr/>
          <p:nvPr/>
        </p:nvSpPr>
        <p:spPr>
          <a:xfrm>
            <a:off x="6654116" y="1304444"/>
            <a:ext cx="1026843" cy="25652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弧形箭號 (下彎) 61"/>
          <p:cNvSpPr/>
          <p:nvPr/>
        </p:nvSpPr>
        <p:spPr>
          <a:xfrm rot="21229324" flipH="1">
            <a:off x="8197196" y="1155001"/>
            <a:ext cx="1147281" cy="242955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410220" y="1738851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country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659219" y="92991"/>
            <a:ext cx="236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= transduction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5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/>
      <p:bldP spid="47" grpId="0" animBg="1"/>
      <p:bldP spid="51" grpId="0"/>
      <p:bldP spid="51" grpId="1"/>
      <p:bldP spid="58" grpId="0"/>
      <p:bldP spid="61" grpId="0" animBg="1"/>
      <p:bldP spid="62" grpId="0" animBg="1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G-U-Nets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24125" y="17589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G-U-Nets = </a:t>
            </a:r>
            <a:r>
              <a:rPr lang="en-US" altLang="zh-TW" dirty="0" err="1" smtClean="0"/>
              <a:t>gPool</a:t>
            </a:r>
            <a:r>
              <a:rPr lang="en-US" altLang="zh-TW" dirty="0" smtClean="0"/>
              <a:t> + GCN + </a:t>
            </a:r>
            <a:r>
              <a:rPr lang="en-US" altLang="zh-TW" dirty="0" err="1"/>
              <a:t>gUnpool</a:t>
            </a:r>
            <a:r>
              <a:rPr lang="en-US" altLang="zh-TW" dirty="0"/>
              <a:t> + GCN </a:t>
            </a:r>
            <a:endParaRPr lang="zh-TW" altLang="en-US" dirty="0"/>
          </a:p>
        </p:txBody>
      </p:sp>
      <p:sp>
        <p:nvSpPr>
          <p:cNvPr id="5" name="右中括弧 4"/>
          <p:cNvSpPr/>
          <p:nvPr/>
        </p:nvSpPr>
        <p:spPr>
          <a:xfrm rot="16200000" flipH="1">
            <a:off x="5110163" y="1519237"/>
            <a:ext cx="100014" cy="1538287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中括弧 5"/>
          <p:cNvSpPr/>
          <p:nvPr/>
        </p:nvSpPr>
        <p:spPr>
          <a:xfrm rot="16200000" flipH="1">
            <a:off x="7461938" y="1162953"/>
            <a:ext cx="57150" cy="229372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29163" y="2390775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encoder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932277" y="2396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decoder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92" y="3070826"/>
            <a:ext cx="7731215" cy="324107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24026" y="4691363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Select meaningful nodes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60170" y="5740956"/>
            <a:ext cx="16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Feature transfer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8683" y="4697197"/>
            <a:ext cx="14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Zero-padding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4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G-U-Nets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056655"/>
            <a:ext cx="9229725" cy="383154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9967913" y="2667000"/>
            <a:ext cx="481012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448925" y="2482334"/>
            <a:ext cx="16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Traditional GCN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4650260" y="4448432"/>
            <a:ext cx="49427" cy="158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650260" y="5964196"/>
            <a:ext cx="2846172" cy="6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7496432" y="4485503"/>
            <a:ext cx="144163" cy="14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3064476" y="3181594"/>
            <a:ext cx="49427" cy="158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3113903" y="4588476"/>
            <a:ext cx="6100119" cy="14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9214022" y="3183225"/>
            <a:ext cx="144163" cy="14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Graph Connectivity Augmentation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77"/>
          <a:stretch/>
        </p:blipFill>
        <p:spPr>
          <a:xfrm>
            <a:off x="1104506" y="2314722"/>
            <a:ext cx="2127792" cy="266131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21" y="1400434"/>
            <a:ext cx="3533775" cy="1885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21" y="3796083"/>
            <a:ext cx="4457700" cy="1943100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417273" y="5099375"/>
            <a:ext cx="1960643" cy="8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39183"/>
            <a:ext cx="10515600" cy="96332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364899" y="6365676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6817527" y="6392376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9377916" y="6365676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51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872488"/>
            <a:ext cx="7720013" cy="16947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62" y="4512042"/>
            <a:ext cx="8394493" cy="165539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92100" y="1462594"/>
            <a:ext cx="1502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/>
              <a:t>Transductive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869071" y="4111932"/>
            <a:ext cx="114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Inductive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71675" y="3510375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LGCL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00559" y="3525764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83.3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0.5%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59" y="3525764"/>
                <a:ext cx="1109599" cy="338554"/>
              </a:xfrm>
              <a:prstGeom prst="rect">
                <a:avLst/>
              </a:prstGeom>
              <a:blipFill>
                <a:blip r:embed="rId4"/>
                <a:stretch>
                  <a:fillRect l="-3297" t="-5357" r="-164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348396" y="3525764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7</a:t>
                </a:r>
                <a:r>
                  <a:rPr lang="en-US" altLang="zh-TW" sz="1600" dirty="0" smtClean="0"/>
                  <a:t>3.0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0.6%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396" y="3525764"/>
                <a:ext cx="1109599" cy="338554"/>
              </a:xfrm>
              <a:prstGeom prst="rect">
                <a:avLst/>
              </a:prstGeom>
              <a:blipFill>
                <a:blip r:embed="rId5"/>
                <a:stretch>
                  <a:fillRect l="-2747" t="-5357" r="-219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096233" y="3522190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79.5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0.2%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33" y="3522190"/>
                <a:ext cx="1109599" cy="338554"/>
              </a:xfrm>
              <a:prstGeom prst="rect">
                <a:avLst/>
              </a:prstGeom>
              <a:blipFill>
                <a:blip r:embed="rId6"/>
                <a:stretch>
                  <a:fillRect l="-2747" t="-5455" r="-2198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圓角矩形 13"/>
          <p:cNvSpPr/>
          <p:nvPr/>
        </p:nvSpPr>
        <p:spPr>
          <a:xfrm>
            <a:off x="4297362" y="322866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096000" y="322866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6" name="圓角矩形 15"/>
          <p:cNvSpPr/>
          <p:nvPr/>
        </p:nvSpPr>
        <p:spPr>
          <a:xfrm>
            <a:off x="7793831" y="3185482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4580415" y="580038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6348396" y="5792669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8347877" y="5203086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Depth of Graph U-Nets 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" b="7097"/>
          <a:stretch/>
        </p:blipFill>
        <p:spPr>
          <a:xfrm>
            <a:off x="804175" y="2972864"/>
            <a:ext cx="10515600" cy="1412004"/>
          </a:xfrm>
        </p:spPr>
      </p:pic>
      <p:sp>
        <p:nvSpPr>
          <p:cNvPr id="4" name="圓角矩形 3"/>
          <p:cNvSpPr/>
          <p:nvPr/>
        </p:nvSpPr>
        <p:spPr>
          <a:xfrm>
            <a:off x="4010827" y="382553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588927" y="3822285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167027" y="3822285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4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19101" y="2520101"/>
            <a:ext cx="11596687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 </a:t>
            </a:r>
            <a:r>
              <a:rPr lang="en-US" altLang="zh-TW" b="1" dirty="0"/>
              <a:t>Hierarchical </a:t>
            </a:r>
            <a:r>
              <a:rPr lang="en-US" altLang="zh-TW" b="1" dirty="0" smtClean="0"/>
              <a:t>GCN (H-GCN)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12033" y="3691182"/>
            <a:ext cx="922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Hierarchical Graph Convolutional Networks for Semi-supervised Node Classification </a:t>
            </a:r>
            <a:r>
              <a:rPr lang="en-US" altLang="zh-TW" sz="2000" dirty="0" smtClean="0"/>
              <a:t>(2019.6)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</a:t>
            </a:r>
            <a:r>
              <a:rPr lang="en-US" altLang="zh-TW" dirty="0"/>
              <a:t>: Hu, </a:t>
            </a:r>
            <a:r>
              <a:rPr lang="en-US" altLang="zh-TW" dirty="0" err="1"/>
              <a:t>Fenyu</a:t>
            </a:r>
            <a:r>
              <a:rPr lang="en-US" altLang="zh-TW" dirty="0"/>
              <a:t>; Zhu, </a:t>
            </a:r>
            <a:r>
              <a:rPr lang="en-US" altLang="zh-TW" dirty="0" err="1"/>
              <a:t>Yanqiao</a:t>
            </a:r>
            <a:r>
              <a:rPr lang="en-US" altLang="zh-TW" dirty="0"/>
              <a:t>; Wu, Shu; Wang, Liang; Tan, </a:t>
            </a:r>
            <a:r>
              <a:rPr lang="en-US" altLang="zh-TW" dirty="0" err="1" smtClean="0"/>
              <a:t>Tieniu</a:t>
            </a:r>
            <a:r>
              <a:rPr lang="en-US" altLang="zh-TW" dirty="0" smtClean="0"/>
              <a:t> (</a:t>
            </a:r>
            <a:r>
              <a:rPr lang="zh-TW" altLang="en-US" dirty="0" smtClean="0"/>
              <a:t>中國科學院自動化研究所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smtClean="0"/>
              <a:t>Publication: </a:t>
            </a:r>
            <a:r>
              <a:rPr lang="en-US" altLang="zh-TW" dirty="0" err="1" smtClean="0"/>
              <a:t>eprint</a:t>
            </a:r>
            <a:r>
              <a:rPr lang="en-US" altLang="zh-TW" dirty="0" smtClean="0"/>
              <a:t> </a:t>
            </a:r>
            <a:r>
              <a:rPr lang="en-US" altLang="zh-TW" dirty="0"/>
              <a:t>arXiv:1902.06667</a:t>
            </a:r>
          </a:p>
        </p:txBody>
      </p:sp>
    </p:spTree>
    <p:extLst>
      <p:ext uri="{BB962C8B-B14F-4D97-AF65-F5344CB8AC3E}">
        <p14:creationId xmlns:p14="http://schemas.microsoft.com/office/powerpoint/2010/main" val="11495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H-GCN Architecture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2266950"/>
            <a:ext cx="9696450" cy="4200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0624" y="1621778"/>
            <a:ext cx="157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Coarsening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" name="右大括弧 5"/>
          <p:cNvSpPr/>
          <p:nvPr/>
        </p:nvSpPr>
        <p:spPr>
          <a:xfrm rot="16200000">
            <a:off x="4327098" y="690928"/>
            <a:ext cx="252413" cy="315204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5569" y="1621778"/>
            <a:ext cx="1200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Refining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4" name="右大括弧 13"/>
          <p:cNvSpPr/>
          <p:nvPr/>
        </p:nvSpPr>
        <p:spPr>
          <a:xfrm rot="16200000">
            <a:off x="7685355" y="690928"/>
            <a:ext cx="252413" cy="315204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0144125" y="2083443"/>
            <a:ext cx="9526" cy="80024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275316" y="1794151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Graph Embedding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21" name="弧形箭號 (左彎) 20"/>
          <p:cNvSpPr/>
          <p:nvPr/>
        </p:nvSpPr>
        <p:spPr>
          <a:xfrm rot="20881335">
            <a:off x="11136644" y="1984868"/>
            <a:ext cx="193502" cy="833437"/>
          </a:xfrm>
          <a:prstGeom prst="curvedLeftArrow">
            <a:avLst>
              <a:gd name="adj1" fmla="val 13914"/>
              <a:gd name="adj2" fmla="val 68694"/>
              <a:gd name="adj3" fmla="val 432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306996" y="2122763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416812" y="26990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DAE52"/>
                </a:solidFill>
              </a:rPr>
              <a:t>Output</a:t>
            </a:r>
            <a:endParaRPr lang="zh-TW" altLang="en-US" sz="2400" dirty="0">
              <a:solidFill>
                <a:srgbClr val="CDAE52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85850" y="376237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59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>
            <a:stCxn id="84" idx="5"/>
            <a:endCxn id="87" idx="1"/>
          </p:cNvCxnSpPr>
          <p:nvPr/>
        </p:nvCxnSpPr>
        <p:spPr>
          <a:xfrm>
            <a:off x="1956070" y="2562237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2914650" y="3033806"/>
            <a:ext cx="785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橢圓 83"/>
          <p:cNvSpPr/>
          <p:nvPr/>
        </p:nvSpPr>
        <p:spPr>
          <a:xfrm>
            <a:off x="1643063" y="2257520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923926" y="2855307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1643063" y="2855307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2362200" y="2855307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1643062" y="3453094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線接點 90"/>
          <p:cNvCxnSpPr>
            <a:stCxn id="84" idx="4"/>
            <a:endCxn id="86" idx="0"/>
          </p:cNvCxnSpPr>
          <p:nvPr/>
        </p:nvCxnSpPr>
        <p:spPr>
          <a:xfrm>
            <a:off x="1826419" y="2614518"/>
            <a:ext cx="0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84" idx="3"/>
            <a:endCxn id="85" idx="7"/>
          </p:cNvCxnSpPr>
          <p:nvPr/>
        </p:nvCxnSpPr>
        <p:spPr>
          <a:xfrm flipH="1">
            <a:off x="1236933" y="2562237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86" idx="2"/>
            <a:endCxn id="85" idx="6"/>
          </p:cNvCxnSpPr>
          <p:nvPr/>
        </p:nvCxnSpPr>
        <p:spPr>
          <a:xfrm flipH="1">
            <a:off x="1290637" y="3033806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stCxn id="87" idx="2"/>
            <a:endCxn id="86" idx="6"/>
          </p:cNvCxnSpPr>
          <p:nvPr/>
        </p:nvCxnSpPr>
        <p:spPr>
          <a:xfrm flipH="1">
            <a:off x="2009774" y="3033806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88" idx="0"/>
            <a:endCxn id="86" idx="4"/>
          </p:cNvCxnSpPr>
          <p:nvPr/>
        </p:nvCxnSpPr>
        <p:spPr>
          <a:xfrm flipV="1">
            <a:off x="1826418" y="3212305"/>
            <a:ext cx="1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3034628" y="2664474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SEG</a:t>
            </a:r>
            <a:endParaRPr lang="zh-TW" altLang="en-US" dirty="0"/>
          </a:p>
        </p:txBody>
      </p:sp>
      <p:cxnSp>
        <p:nvCxnSpPr>
          <p:cNvPr id="108" name="直線接點 107"/>
          <p:cNvCxnSpPr>
            <a:stCxn id="109" idx="5"/>
            <a:endCxn id="112" idx="1"/>
          </p:cNvCxnSpPr>
          <p:nvPr/>
        </p:nvCxnSpPr>
        <p:spPr>
          <a:xfrm>
            <a:off x="4252053" y="2556070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3939046" y="2251353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3939046" y="2849140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4658183" y="2849140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3939045" y="3446927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4" name="直線接點 113"/>
          <p:cNvCxnSpPr>
            <a:stCxn id="109" idx="4"/>
            <a:endCxn id="111" idx="0"/>
          </p:cNvCxnSpPr>
          <p:nvPr/>
        </p:nvCxnSpPr>
        <p:spPr>
          <a:xfrm>
            <a:off x="4122402" y="2608351"/>
            <a:ext cx="0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>
            <a:stCxn id="112" idx="2"/>
            <a:endCxn id="111" idx="6"/>
          </p:cNvCxnSpPr>
          <p:nvPr/>
        </p:nvCxnSpPr>
        <p:spPr>
          <a:xfrm flipH="1">
            <a:off x="4305757" y="3027639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>
            <a:stCxn id="113" idx="0"/>
            <a:endCxn id="111" idx="4"/>
          </p:cNvCxnSpPr>
          <p:nvPr/>
        </p:nvCxnSpPr>
        <p:spPr>
          <a:xfrm flipV="1">
            <a:off x="4122401" y="3206138"/>
            <a:ext cx="1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4626230" y="284297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BD</a:t>
            </a:r>
            <a:endParaRPr lang="zh-TW" altLang="en-US" dirty="0"/>
          </a:p>
        </p:txBody>
      </p:sp>
      <p:cxnSp>
        <p:nvCxnSpPr>
          <p:cNvPr id="121" name="直線單箭頭接點 120"/>
          <p:cNvCxnSpPr/>
          <p:nvPr/>
        </p:nvCxnSpPr>
        <p:spPr>
          <a:xfrm>
            <a:off x="5189520" y="3039973"/>
            <a:ext cx="785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5309498" y="267064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SSG</a:t>
            </a:r>
            <a:endParaRPr lang="zh-TW" altLang="en-US" dirty="0"/>
          </a:p>
        </p:txBody>
      </p:sp>
      <p:cxnSp>
        <p:nvCxnSpPr>
          <p:cNvPr id="123" name="直線接點 122"/>
          <p:cNvCxnSpPr>
            <a:stCxn id="124" idx="5"/>
            <a:endCxn id="126" idx="1"/>
          </p:cNvCxnSpPr>
          <p:nvPr/>
        </p:nvCxnSpPr>
        <p:spPr>
          <a:xfrm>
            <a:off x="7143164" y="2556070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/>
          <p:cNvSpPr/>
          <p:nvPr/>
        </p:nvSpPr>
        <p:spPr>
          <a:xfrm>
            <a:off x="6830157" y="2251353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6830157" y="2849140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橢圓 125"/>
          <p:cNvSpPr/>
          <p:nvPr/>
        </p:nvSpPr>
        <p:spPr>
          <a:xfrm>
            <a:off x="7549294" y="2849140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橢圓 126"/>
          <p:cNvSpPr/>
          <p:nvPr/>
        </p:nvSpPr>
        <p:spPr>
          <a:xfrm>
            <a:off x="6830156" y="3446927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8" name="直線接點 127"/>
          <p:cNvCxnSpPr>
            <a:stCxn id="124" idx="4"/>
            <a:endCxn id="125" idx="0"/>
          </p:cNvCxnSpPr>
          <p:nvPr/>
        </p:nvCxnSpPr>
        <p:spPr>
          <a:xfrm>
            <a:off x="7013513" y="2608351"/>
            <a:ext cx="0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6" idx="2"/>
            <a:endCxn id="125" idx="6"/>
          </p:cNvCxnSpPr>
          <p:nvPr/>
        </p:nvCxnSpPr>
        <p:spPr>
          <a:xfrm flipH="1">
            <a:off x="7196868" y="3027639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>
            <a:stCxn id="127" idx="0"/>
            <a:endCxn id="125" idx="4"/>
          </p:cNvCxnSpPr>
          <p:nvPr/>
        </p:nvCxnSpPr>
        <p:spPr>
          <a:xfrm flipV="1">
            <a:off x="7013512" y="3206138"/>
            <a:ext cx="1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/>
          <p:cNvSpPr txBox="1"/>
          <p:nvPr/>
        </p:nvSpPr>
        <p:spPr>
          <a:xfrm>
            <a:off x="7513069" y="284297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BD</a:t>
            </a:r>
            <a:endParaRPr lang="zh-TW" altLang="en-US" dirty="0"/>
          </a:p>
        </p:txBody>
      </p:sp>
      <p:cxnSp>
        <p:nvCxnSpPr>
          <p:cNvPr id="132" name="直線單箭頭接點 131"/>
          <p:cNvCxnSpPr/>
          <p:nvPr/>
        </p:nvCxnSpPr>
        <p:spPr>
          <a:xfrm>
            <a:off x="8050046" y="3052307"/>
            <a:ext cx="785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8170024" y="26829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SSG</a:t>
            </a:r>
            <a:endParaRPr lang="zh-TW" altLang="en-US" dirty="0"/>
          </a:p>
        </p:txBody>
      </p:sp>
      <p:cxnSp>
        <p:nvCxnSpPr>
          <p:cNvPr id="134" name="直線接點 133"/>
          <p:cNvCxnSpPr>
            <a:stCxn id="135" idx="5"/>
            <a:endCxn id="137" idx="0"/>
          </p:cNvCxnSpPr>
          <p:nvPr/>
        </p:nvCxnSpPr>
        <p:spPr>
          <a:xfrm>
            <a:off x="9751697" y="2809193"/>
            <a:ext cx="275663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橢圓 134"/>
          <p:cNvSpPr/>
          <p:nvPr/>
        </p:nvSpPr>
        <p:spPr>
          <a:xfrm>
            <a:off x="9438690" y="2504476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6" name="橢圓 135"/>
          <p:cNvSpPr/>
          <p:nvPr/>
        </p:nvSpPr>
        <p:spPr>
          <a:xfrm>
            <a:off x="9089878" y="3096096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7" name="橢圓 136"/>
          <p:cNvSpPr/>
          <p:nvPr/>
        </p:nvSpPr>
        <p:spPr>
          <a:xfrm>
            <a:off x="9844004" y="3096096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9" name="直線接點 138"/>
          <p:cNvCxnSpPr>
            <a:stCxn id="135" idx="3"/>
            <a:endCxn id="136" idx="0"/>
          </p:cNvCxnSpPr>
          <p:nvPr/>
        </p:nvCxnSpPr>
        <p:spPr>
          <a:xfrm flipH="1">
            <a:off x="9273234" y="2809193"/>
            <a:ext cx="219160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/>
          <p:cNvCxnSpPr>
            <a:stCxn id="137" idx="2"/>
            <a:endCxn id="136" idx="6"/>
          </p:cNvCxnSpPr>
          <p:nvPr/>
        </p:nvCxnSpPr>
        <p:spPr>
          <a:xfrm flipH="1">
            <a:off x="9456589" y="3274595"/>
            <a:ext cx="3874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9808199" y="307759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BD</a:t>
            </a:r>
            <a:endParaRPr lang="zh-TW" altLang="en-US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237020" y="3015305"/>
            <a:ext cx="75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step 1</a:t>
            </a:r>
            <a:endParaRPr lang="zh-TW" altLang="en-US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8094825" y="3021472"/>
            <a:ext cx="75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step 2</a:t>
            </a:r>
            <a:endParaRPr lang="zh-TW" altLang="en-US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9056985" y="309230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6775305" y="2026291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D=3</a:t>
            </a:r>
            <a:endParaRPr lang="zh-TW" altLang="en-US" sz="1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7022906" y="307514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D=4</a:t>
            </a:r>
            <a:endParaRPr lang="zh-TW" altLang="en-US" sz="1400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6786734" y="373693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D=1</a:t>
            </a:r>
            <a:endParaRPr lang="zh-TW" altLang="en-US" sz="1400" dirty="0"/>
          </a:p>
        </p:txBody>
      </p:sp>
      <p:sp>
        <p:nvSpPr>
          <p:cNvPr id="161" name="文字方塊 160"/>
          <p:cNvSpPr txBox="1"/>
          <p:nvPr/>
        </p:nvSpPr>
        <p:spPr>
          <a:xfrm>
            <a:off x="2064626" y="24983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2012364" y="2827952"/>
            <a:ext cx="2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1754274" y="2608351"/>
            <a:ext cx="2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1291453" y="2515199"/>
            <a:ext cx="2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1384920" y="2807977"/>
            <a:ext cx="2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1762343" y="3199767"/>
            <a:ext cx="2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4378916" y="24971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5"/>
                </a:solidFill>
              </a:rPr>
              <a:t>2</a:t>
            </a:r>
            <a:endParaRPr lang="zh-TW" altLang="en-US" sz="1200" dirty="0">
              <a:solidFill>
                <a:schemeClr val="accent5"/>
              </a:solidFill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4334799" y="28101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5"/>
                </a:solidFill>
              </a:rPr>
              <a:t>2</a:t>
            </a:r>
            <a:endParaRPr lang="zh-TW" altLang="en-US" sz="1200" dirty="0">
              <a:solidFill>
                <a:schemeClr val="accent5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063954" y="260218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70" name="文字方塊 169"/>
          <p:cNvSpPr txBox="1"/>
          <p:nvPr/>
        </p:nvSpPr>
        <p:spPr>
          <a:xfrm>
            <a:off x="4069035" y="31760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/>
              <p:cNvSpPr txBox="1"/>
              <p:nvPr/>
            </p:nvSpPr>
            <p:spPr>
              <a:xfrm>
                <a:off x="6034990" y="2515199"/>
                <a:ext cx="932371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71" name="文字方塊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990" y="2515199"/>
                <a:ext cx="932371" cy="410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字方塊 171"/>
              <p:cNvSpPr txBox="1"/>
              <p:nvPr/>
            </p:nvSpPr>
            <p:spPr>
              <a:xfrm>
                <a:off x="6030952" y="3129774"/>
                <a:ext cx="935128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altLang="zh-TW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172" name="文字方塊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952" y="3129774"/>
                <a:ext cx="935128" cy="410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字方塊 172"/>
          <p:cNvSpPr txBox="1"/>
          <p:nvPr/>
        </p:nvSpPr>
        <p:spPr>
          <a:xfrm>
            <a:off x="6214603" y="2949041"/>
            <a:ext cx="615553" cy="2718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800" dirty="0"/>
              <a:t>&lt;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/>
              <p:cNvSpPr txBox="1"/>
              <p:nvPr/>
            </p:nvSpPr>
            <p:spPr>
              <a:xfrm>
                <a:off x="1643062" y="4574943"/>
                <a:ext cx="4737322" cy="7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4" name="文字方塊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2" y="4574943"/>
                <a:ext cx="4737322" cy="734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字方塊 178"/>
          <p:cNvSpPr txBox="1"/>
          <p:nvPr/>
        </p:nvSpPr>
        <p:spPr>
          <a:xfrm>
            <a:off x="7255983" y="24748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5"/>
                </a:solidFill>
              </a:rPr>
              <a:t>2</a:t>
            </a:r>
            <a:endParaRPr lang="zh-TW" altLang="en-US" sz="1200" dirty="0">
              <a:solidFill>
                <a:schemeClr val="accent5"/>
              </a:solidFill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7211866" y="27877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5"/>
                </a:solidFill>
              </a:rPr>
              <a:t>2</a:t>
            </a:r>
            <a:endParaRPr lang="zh-TW" altLang="en-US" sz="1200" dirty="0">
              <a:solidFill>
                <a:schemeClr val="accent5"/>
              </a:solidFill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6941021" y="2579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6946102" y="31537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8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Graph Coarsening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3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>
            <a:stCxn id="5" idx="5"/>
            <a:endCxn id="7" idx="0"/>
          </p:cNvCxnSpPr>
          <p:nvPr/>
        </p:nvCxnSpPr>
        <p:spPr>
          <a:xfrm>
            <a:off x="9685022" y="2918594"/>
            <a:ext cx="275663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9372015" y="2613877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9023203" y="3205497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9777329" y="3205497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5" idx="3"/>
            <a:endCxn id="6" idx="0"/>
          </p:cNvCxnSpPr>
          <p:nvPr/>
        </p:nvCxnSpPr>
        <p:spPr>
          <a:xfrm flipH="1">
            <a:off x="9206559" y="2918594"/>
            <a:ext cx="219160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7" idx="2"/>
            <a:endCxn id="6" idx="6"/>
          </p:cNvCxnSpPr>
          <p:nvPr/>
        </p:nvCxnSpPr>
        <p:spPr>
          <a:xfrm flipH="1">
            <a:off x="9389914" y="3383996"/>
            <a:ext cx="3874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41524" y="318699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90310" y="320170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521972" y="1867688"/>
                <a:ext cx="3789306" cy="1287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𝑔𝑟𝑜𝑢𝑝𝑖𝑛𝑔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72" y="1867688"/>
                <a:ext cx="3789306" cy="1287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130832" y="15906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7545" y="159067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chemeClr val="accent1"/>
                </a:solidFill>
              </a:rPr>
              <a:t>BD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794258" y="159067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CE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66765" y="18240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066765" y="20790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66765" y="23073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066765" y="25624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077185" y="28370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21" name="直線接點 20"/>
          <p:cNvCxnSpPr>
            <a:stCxn id="22" idx="5"/>
            <a:endCxn id="25" idx="1"/>
          </p:cNvCxnSpPr>
          <p:nvPr/>
        </p:nvCxnSpPr>
        <p:spPr>
          <a:xfrm>
            <a:off x="2337069" y="2735292"/>
            <a:ext cx="459834" cy="322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2024062" y="2402583"/>
            <a:ext cx="366711" cy="3897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1304925" y="3000370"/>
            <a:ext cx="366711" cy="3897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2024062" y="3000370"/>
            <a:ext cx="366711" cy="3897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2743199" y="3000370"/>
            <a:ext cx="366711" cy="3897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024061" y="3598157"/>
            <a:ext cx="366711" cy="3897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線接點 26"/>
          <p:cNvCxnSpPr>
            <a:stCxn id="22" idx="4"/>
            <a:endCxn id="24" idx="0"/>
          </p:cNvCxnSpPr>
          <p:nvPr/>
        </p:nvCxnSpPr>
        <p:spPr>
          <a:xfrm>
            <a:off x="2207418" y="2792376"/>
            <a:ext cx="0" cy="2079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22" idx="3"/>
            <a:endCxn id="23" idx="7"/>
          </p:cNvCxnSpPr>
          <p:nvPr/>
        </p:nvCxnSpPr>
        <p:spPr>
          <a:xfrm flipH="1">
            <a:off x="1617932" y="2735292"/>
            <a:ext cx="459834" cy="322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24" idx="2"/>
            <a:endCxn id="23" idx="6"/>
          </p:cNvCxnSpPr>
          <p:nvPr/>
        </p:nvCxnSpPr>
        <p:spPr>
          <a:xfrm flipH="1">
            <a:off x="1671636" y="3195267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25" idx="2"/>
            <a:endCxn id="24" idx="6"/>
          </p:cNvCxnSpPr>
          <p:nvPr/>
        </p:nvCxnSpPr>
        <p:spPr>
          <a:xfrm flipH="1">
            <a:off x="2390773" y="3195267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6" idx="0"/>
            <a:endCxn id="24" idx="4"/>
          </p:cNvCxnSpPr>
          <p:nvPr/>
        </p:nvCxnSpPr>
        <p:spPr>
          <a:xfrm flipV="1">
            <a:off x="2207417" y="3390163"/>
            <a:ext cx="1" cy="2079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3224213" y="3201709"/>
            <a:ext cx="54340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838200" y="4131981"/>
                <a:ext cx="2596287" cy="13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1981"/>
                <a:ext cx="2596287" cy="1366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38200" y="5870675"/>
                <a:ext cx="494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70675"/>
                <a:ext cx="4943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8533905" y="4126750"/>
                <a:ext cx="15644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905" y="4126750"/>
                <a:ext cx="1564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538669" y="4870550"/>
                <a:ext cx="3939412" cy="378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69" y="4870550"/>
                <a:ext cx="3939412" cy="378117"/>
              </a:xfrm>
              <a:prstGeom prst="rect">
                <a:avLst/>
              </a:prstGeom>
              <a:blipFill>
                <a:blip r:embed="rId6"/>
                <a:stretch>
                  <a:fillRect t="-8065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Hidden Node Embedding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598713" y="5501343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Hidden Node Embedding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 flipH="1" flipV="1">
            <a:off x="7827169" y="5194268"/>
            <a:ext cx="80962" cy="361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Node Weight Embedding</a:t>
            </a:r>
            <a:endParaRPr lang="zh-TW" altLang="en-US" dirty="0"/>
          </a:p>
        </p:txBody>
      </p:sp>
      <p:cxnSp>
        <p:nvCxnSpPr>
          <p:cNvPr id="4" name="直線接點 3"/>
          <p:cNvCxnSpPr>
            <a:stCxn id="5" idx="5"/>
            <a:endCxn id="7" idx="0"/>
          </p:cNvCxnSpPr>
          <p:nvPr/>
        </p:nvCxnSpPr>
        <p:spPr>
          <a:xfrm>
            <a:off x="2136459" y="2161357"/>
            <a:ext cx="275663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1823452" y="1856640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474640" y="2448260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228766" y="2448260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5" idx="3"/>
            <a:endCxn id="6" idx="0"/>
          </p:cNvCxnSpPr>
          <p:nvPr/>
        </p:nvCxnSpPr>
        <p:spPr>
          <a:xfrm flipH="1">
            <a:off x="1657996" y="2161357"/>
            <a:ext cx="219160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7" idx="2"/>
            <a:endCxn id="6" idx="6"/>
          </p:cNvCxnSpPr>
          <p:nvPr/>
        </p:nvCxnSpPr>
        <p:spPr>
          <a:xfrm flipH="1">
            <a:off x="1841351" y="2626759"/>
            <a:ext cx="3874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192961" y="242975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41747" y="244447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690252" y="157661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 node</a:t>
            </a:r>
            <a:endParaRPr lang="zh-TW" altLang="en-US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271152" y="276504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2 node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08277" y="275971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2 node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32588" y="2185257"/>
                <a:ext cx="3224857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88" y="2185257"/>
                <a:ext cx="3224857" cy="782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5289120" y="227587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 node</a:t>
            </a:r>
            <a:endParaRPr lang="zh-TW" altLang="en-US" sz="1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281389" y="262488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2 node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07367" y="4346671"/>
                <a:ext cx="4037965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𝐵𝐷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)1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𝐵𝐷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)2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)1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)2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67" y="4346671"/>
                <a:ext cx="4037965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大括弧 19"/>
          <p:cNvSpPr/>
          <p:nvPr/>
        </p:nvSpPr>
        <p:spPr>
          <a:xfrm rot="16200000">
            <a:off x="2732463" y="2928036"/>
            <a:ext cx="252413" cy="2416970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557439" y="36211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d-dim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67499" y="43702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16203" y="51636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16203" y="474018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BD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830031" y="2600125"/>
            <a:ext cx="2034635" cy="367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右大括弧 27"/>
          <p:cNvSpPr/>
          <p:nvPr/>
        </p:nvSpPr>
        <p:spPr>
          <a:xfrm rot="16200000">
            <a:off x="6660725" y="1135804"/>
            <a:ext cx="252413" cy="1866169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498782" y="15135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p-dim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31" name="直線接點 30"/>
          <p:cNvCxnSpPr>
            <a:stCxn id="25" idx="2"/>
          </p:cNvCxnSpPr>
          <p:nvPr/>
        </p:nvCxnSpPr>
        <p:spPr>
          <a:xfrm flipH="1">
            <a:off x="6843915" y="2967844"/>
            <a:ext cx="3434" cy="238051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067154" y="4979761"/>
            <a:ext cx="278019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4067154" y="5348362"/>
            <a:ext cx="278019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826597" y="2219853"/>
            <a:ext cx="2034635" cy="3677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6469681" y="2591101"/>
            <a:ext cx="11696" cy="19638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4086637" y="4554925"/>
            <a:ext cx="238304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821786" y="4537061"/>
            <a:ext cx="172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2"/>
                </a:solidFill>
              </a:rPr>
              <a:t>c</a:t>
            </a:r>
            <a:r>
              <a:rPr lang="en-US" altLang="zh-TW" sz="2400" dirty="0" smtClean="0">
                <a:solidFill>
                  <a:srgbClr val="00B050"/>
                </a:solidFill>
              </a:rPr>
              <a:t>o</a:t>
            </a:r>
            <a:r>
              <a:rPr lang="en-US" altLang="zh-TW" sz="2400" dirty="0" smtClean="0">
                <a:solidFill>
                  <a:schemeClr val="accent2"/>
                </a:solidFill>
              </a:rPr>
              <a:t>n</a:t>
            </a:r>
            <a:r>
              <a:rPr lang="en-US" altLang="zh-TW" sz="2400" dirty="0" smtClean="0">
                <a:solidFill>
                  <a:srgbClr val="00B050"/>
                </a:solidFill>
              </a:rPr>
              <a:t>c</a:t>
            </a:r>
            <a:r>
              <a:rPr lang="en-US" altLang="zh-TW" sz="2400" dirty="0" smtClean="0">
                <a:solidFill>
                  <a:schemeClr val="accent2"/>
                </a:solidFill>
              </a:rPr>
              <a:t>a</a:t>
            </a:r>
            <a:r>
              <a:rPr lang="en-US" altLang="zh-TW" sz="2400" dirty="0" smtClean="0">
                <a:solidFill>
                  <a:srgbClr val="00B050"/>
                </a:solidFill>
              </a:rPr>
              <a:t>t</a:t>
            </a:r>
            <a:r>
              <a:rPr lang="en-US" altLang="zh-TW" sz="2400" dirty="0" smtClean="0">
                <a:solidFill>
                  <a:schemeClr val="accent2"/>
                </a:solidFill>
              </a:rPr>
              <a:t>e</a:t>
            </a:r>
            <a:r>
              <a:rPr lang="en-US" altLang="zh-TW" sz="2400" dirty="0" smtClean="0">
                <a:solidFill>
                  <a:srgbClr val="00B050"/>
                </a:solidFill>
              </a:rPr>
              <a:t>n</a:t>
            </a:r>
            <a:r>
              <a:rPr lang="en-US" altLang="zh-TW" sz="2400" dirty="0" smtClean="0">
                <a:solidFill>
                  <a:schemeClr val="accent2"/>
                </a:solidFill>
              </a:rPr>
              <a:t>a</a:t>
            </a:r>
            <a:r>
              <a:rPr lang="en-US" altLang="zh-TW" sz="2400" dirty="0" smtClean="0">
                <a:solidFill>
                  <a:srgbClr val="00B050"/>
                </a:solidFill>
              </a:rPr>
              <a:t>t</a:t>
            </a:r>
            <a:r>
              <a:rPr lang="en-US" altLang="zh-TW" sz="2400" dirty="0" smtClean="0">
                <a:solidFill>
                  <a:schemeClr val="accent2"/>
                </a:solidFill>
              </a:rPr>
              <a:t>e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238625" y="5059084"/>
            <a:ext cx="2895600" cy="4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109331" y="4500046"/>
                <a:ext cx="4739695" cy="1007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𝐵𝐷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𝐵𝐷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𝐶𝐸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𝐶𝐸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31" y="4500046"/>
                <a:ext cx="4739695" cy="1007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" y="12695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2. Graph Prediction </a:t>
            </a:r>
            <a:r>
              <a:rPr lang="en-US" altLang="zh-TW" dirty="0"/>
              <a:t>( </a:t>
            </a:r>
            <a:r>
              <a:rPr lang="en-US" altLang="zh-TW" b="1" dirty="0" smtClean="0"/>
              <a:t>Protein Structures</a:t>
            </a:r>
            <a:r>
              <a:rPr lang="zh-TW" altLang="en-US" b="1" dirty="0" smtClean="0"/>
              <a:t> 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" y="1518330"/>
            <a:ext cx="2220586" cy="21803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81" y="1484501"/>
            <a:ext cx="2262784" cy="213759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3359888" y="2553296"/>
            <a:ext cx="8803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6608489" y="2570984"/>
            <a:ext cx="8803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70381" y="2368630"/>
            <a:ext cx="177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Graph Prediction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4618783" y="3517250"/>
            <a:ext cx="676231" cy="4423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>
            <a:off x="5163170" y="3517250"/>
            <a:ext cx="191386" cy="6889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4452915" y="4048878"/>
            <a:ext cx="710255" cy="6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a.a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7"/>
          <a:stretch/>
        </p:blipFill>
        <p:spPr>
          <a:xfrm rot="5400000">
            <a:off x="10308594" y="5094753"/>
            <a:ext cx="1512911" cy="194840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29251" y="2682673"/>
            <a:ext cx="178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enzymes 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non</a:t>
            </a:r>
            <a:r>
              <a:rPr lang="zh-TW" altLang="en-US" dirty="0"/>
              <a:t>-enzymes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0" y="5654840"/>
            <a:ext cx="9641604" cy="998208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26415" y="240032"/>
            <a:ext cx="20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= inductive learning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88865" y="4510174"/>
            <a:ext cx="6904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6503494" y="4147084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503494" y="4360862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703519" y="4240411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649544" y="4468707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814021" y="4223951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812336" y="4393055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595393" y="4240410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56163" y="4471987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965278" y="4256144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027288" y="4413949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692228" y="4360965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156664" y="4272603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6835695" y="4300326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876857" y="4583723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055434" y="4338400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981745" y="4621949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146222" y="4377193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144537" y="4546297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6927594" y="4393652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8364" y="4625229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297479" y="4409386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7359489" y="4567191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7024429" y="4514207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781331" y="4624072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>
            <a:stCxn id="6" idx="5"/>
            <a:endCxn id="29" idx="1"/>
          </p:cNvCxnSpPr>
          <p:nvPr/>
        </p:nvCxnSpPr>
        <p:spPr>
          <a:xfrm>
            <a:off x="6556423" y="4202042"/>
            <a:ext cx="48051" cy="4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29" idx="5"/>
            <a:endCxn id="33" idx="1"/>
          </p:cNvCxnSpPr>
          <p:nvPr/>
        </p:nvCxnSpPr>
        <p:spPr>
          <a:xfrm>
            <a:off x="6648322" y="4295368"/>
            <a:ext cx="52987" cy="75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25" idx="5"/>
            <a:endCxn id="33" idx="0"/>
          </p:cNvCxnSpPr>
          <p:nvPr/>
        </p:nvCxnSpPr>
        <p:spPr>
          <a:xfrm flipH="1">
            <a:off x="6723233" y="4295369"/>
            <a:ext cx="33215" cy="655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35" idx="5"/>
            <a:endCxn id="41" idx="1"/>
          </p:cNvCxnSpPr>
          <p:nvPr/>
        </p:nvCxnSpPr>
        <p:spPr>
          <a:xfrm>
            <a:off x="6888624" y="4355284"/>
            <a:ext cx="48051" cy="4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33" idx="5"/>
            <a:endCxn id="28" idx="2"/>
          </p:cNvCxnSpPr>
          <p:nvPr/>
        </p:nvCxnSpPr>
        <p:spPr>
          <a:xfrm>
            <a:off x="6745157" y="4415923"/>
            <a:ext cx="67179" cy="93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32" idx="5"/>
            <a:endCxn id="40" idx="1"/>
          </p:cNvCxnSpPr>
          <p:nvPr/>
        </p:nvCxnSpPr>
        <p:spPr>
          <a:xfrm>
            <a:off x="7080217" y="4468907"/>
            <a:ext cx="73401" cy="86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8" idx="5"/>
            <a:endCxn id="30" idx="0"/>
          </p:cNvCxnSpPr>
          <p:nvPr/>
        </p:nvCxnSpPr>
        <p:spPr>
          <a:xfrm>
            <a:off x="6865265" y="4448013"/>
            <a:ext cx="21903" cy="23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46" idx="7"/>
            <a:endCxn id="30" idx="4"/>
          </p:cNvCxnSpPr>
          <p:nvPr/>
        </p:nvCxnSpPr>
        <p:spPr>
          <a:xfrm flipV="1">
            <a:off x="6834260" y="4536374"/>
            <a:ext cx="52908" cy="9712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46" idx="7"/>
            <a:endCxn id="36" idx="2"/>
          </p:cNvCxnSpPr>
          <p:nvPr/>
        </p:nvCxnSpPr>
        <p:spPr>
          <a:xfrm flipV="1">
            <a:off x="6834260" y="4615917"/>
            <a:ext cx="42597" cy="1758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38" idx="1"/>
            <a:endCxn id="45" idx="3"/>
          </p:cNvCxnSpPr>
          <p:nvPr/>
        </p:nvCxnSpPr>
        <p:spPr>
          <a:xfrm flipV="1">
            <a:off x="6990826" y="4569165"/>
            <a:ext cx="42684" cy="6221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30" idx="5"/>
            <a:endCxn id="36" idx="7"/>
          </p:cNvCxnSpPr>
          <p:nvPr/>
        </p:nvCxnSpPr>
        <p:spPr>
          <a:xfrm>
            <a:off x="6909092" y="4526945"/>
            <a:ext cx="20694" cy="662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26" idx="7"/>
            <a:endCxn id="33" idx="4"/>
          </p:cNvCxnSpPr>
          <p:nvPr/>
        </p:nvCxnSpPr>
        <p:spPr>
          <a:xfrm flipV="1">
            <a:off x="6702473" y="4425352"/>
            <a:ext cx="20760" cy="5278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stCxn id="24" idx="6"/>
            <a:endCxn id="33" idx="2"/>
          </p:cNvCxnSpPr>
          <p:nvPr/>
        </p:nvCxnSpPr>
        <p:spPr>
          <a:xfrm>
            <a:off x="6565504" y="4393056"/>
            <a:ext cx="126724" cy="1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41" idx="5"/>
            <a:endCxn id="38" idx="1"/>
          </p:cNvCxnSpPr>
          <p:nvPr/>
        </p:nvCxnSpPr>
        <p:spPr>
          <a:xfrm>
            <a:off x="6980523" y="4448610"/>
            <a:ext cx="10303" cy="18276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38" idx="6"/>
            <a:endCxn id="40" idx="3"/>
          </p:cNvCxnSpPr>
          <p:nvPr/>
        </p:nvCxnSpPr>
        <p:spPr>
          <a:xfrm flipV="1">
            <a:off x="7043755" y="4601255"/>
            <a:ext cx="109863" cy="528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>
            <a:stCxn id="31" idx="4"/>
            <a:endCxn id="41" idx="7"/>
          </p:cNvCxnSpPr>
          <p:nvPr/>
        </p:nvCxnSpPr>
        <p:spPr>
          <a:xfrm flipH="1">
            <a:off x="6980523" y="4320531"/>
            <a:ext cx="15760" cy="825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37" idx="3"/>
            <a:endCxn id="32" idx="7"/>
          </p:cNvCxnSpPr>
          <p:nvPr/>
        </p:nvCxnSpPr>
        <p:spPr>
          <a:xfrm>
            <a:off x="7064515" y="4393358"/>
            <a:ext cx="15702" cy="3002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>
            <a:stCxn id="39" idx="4"/>
            <a:endCxn id="40" idx="0"/>
          </p:cNvCxnSpPr>
          <p:nvPr/>
        </p:nvCxnSpPr>
        <p:spPr>
          <a:xfrm flipH="1">
            <a:off x="7175542" y="4441580"/>
            <a:ext cx="1685" cy="104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>
            <a:stCxn id="34" idx="4"/>
            <a:endCxn id="39" idx="0"/>
          </p:cNvCxnSpPr>
          <p:nvPr/>
        </p:nvCxnSpPr>
        <p:spPr>
          <a:xfrm flipH="1">
            <a:off x="7177227" y="4336990"/>
            <a:ext cx="10442" cy="402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>
            <a:stCxn id="27" idx="6"/>
            <a:endCxn id="31" idx="2"/>
          </p:cNvCxnSpPr>
          <p:nvPr/>
        </p:nvCxnSpPr>
        <p:spPr>
          <a:xfrm>
            <a:off x="6876031" y="4256145"/>
            <a:ext cx="89247" cy="321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43" idx="3"/>
            <a:endCxn id="40" idx="7"/>
          </p:cNvCxnSpPr>
          <p:nvPr/>
        </p:nvCxnSpPr>
        <p:spPr>
          <a:xfrm flipH="1">
            <a:off x="7197466" y="4464344"/>
            <a:ext cx="109094" cy="913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43" idx="4"/>
            <a:endCxn id="44" idx="1"/>
          </p:cNvCxnSpPr>
          <p:nvPr/>
        </p:nvCxnSpPr>
        <p:spPr>
          <a:xfrm>
            <a:off x="7328484" y="4473773"/>
            <a:ext cx="40086" cy="10284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>
            <a:stCxn id="44" idx="2"/>
            <a:endCxn id="42" idx="6"/>
          </p:cNvCxnSpPr>
          <p:nvPr/>
        </p:nvCxnSpPr>
        <p:spPr>
          <a:xfrm flipH="1">
            <a:off x="7250374" y="4599385"/>
            <a:ext cx="109115" cy="5803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橢圓 118"/>
          <p:cNvSpPr/>
          <p:nvPr/>
        </p:nvSpPr>
        <p:spPr>
          <a:xfrm>
            <a:off x="8196706" y="4424990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8505548" y="4457183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8288605" y="4304538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8549375" y="4536115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8658490" y="4320272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8385440" y="4425093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8570069" y="4647851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/>
          <p:cNvSpPr/>
          <p:nvPr/>
        </p:nvSpPr>
        <p:spPr>
          <a:xfrm>
            <a:off x="8674957" y="4686077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/>
          <p:cNvSpPr/>
          <p:nvPr/>
        </p:nvSpPr>
        <p:spPr>
          <a:xfrm>
            <a:off x="8620806" y="4457780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8717641" y="4578335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8474543" y="4688200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3" name="直線接點 142"/>
          <p:cNvCxnSpPr>
            <a:stCxn id="124" idx="5"/>
            <a:endCxn id="128" idx="1"/>
          </p:cNvCxnSpPr>
          <p:nvPr/>
        </p:nvCxnSpPr>
        <p:spPr>
          <a:xfrm>
            <a:off x="8341534" y="4359496"/>
            <a:ext cx="52987" cy="75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>
            <a:stCxn id="128" idx="5"/>
            <a:endCxn id="123" idx="2"/>
          </p:cNvCxnSpPr>
          <p:nvPr/>
        </p:nvCxnSpPr>
        <p:spPr>
          <a:xfrm>
            <a:off x="8438369" y="4480051"/>
            <a:ext cx="67179" cy="93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/>
          <p:cNvCxnSpPr>
            <a:stCxn id="123" idx="5"/>
            <a:endCxn id="125" idx="0"/>
          </p:cNvCxnSpPr>
          <p:nvPr/>
        </p:nvCxnSpPr>
        <p:spPr>
          <a:xfrm>
            <a:off x="8558477" y="4512141"/>
            <a:ext cx="21903" cy="23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/>
          <p:cNvCxnSpPr>
            <a:stCxn id="141" idx="7"/>
            <a:endCxn id="125" idx="4"/>
          </p:cNvCxnSpPr>
          <p:nvPr/>
        </p:nvCxnSpPr>
        <p:spPr>
          <a:xfrm flipV="1">
            <a:off x="8527472" y="4600502"/>
            <a:ext cx="52908" cy="9712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41" idx="7"/>
            <a:endCxn id="131" idx="2"/>
          </p:cNvCxnSpPr>
          <p:nvPr/>
        </p:nvCxnSpPr>
        <p:spPr>
          <a:xfrm flipV="1">
            <a:off x="8527472" y="4680045"/>
            <a:ext cx="42597" cy="1758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/>
          <p:cNvCxnSpPr>
            <a:stCxn id="133" idx="1"/>
            <a:endCxn id="140" idx="3"/>
          </p:cNvCxnSpPr>
          <p:nvPr/>
        </p:nvCxnSpPr>
        <p:spPr>
          <a:xfrm flipV="1">
            <a:off x="8684038" y="4633293"/>
            <a:ext cx="42684" cy="6221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/>
          <p:cNvCxnSpPr>
            <a:stCxn id="125" idx="5"/>
            <a:endCxn id="131" idx="7"/>
          </p:cNvCxnSpPr>
          <p:nvPr/>
        </p:nvCxnSpPr>
        <p:spPr>
          <a:xfrm>
            <a:off x="8602304" y="4591073"/>
            <a:ext cx="20694" cy="662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/>
          <p:cNvCxnSpPr>
            <a:stCxn id="119" idx="6"/>
            <a:endCxn id="128" idx="2"/>
          </p:cNvCxnSpPr>
          <p:nvPr/>
        </p:nvCxnSpPr>
        <p:spPr>
          <a:xfrm>
            <a:off x="8258716" y="4457184"/>
            <a:ext cx="126724" cy="1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/>
          <p:cNvCxnSpPr>
            <a:stCxn id="136" idx="5"/>
            <a:endCxn id="133" idx="1"/>
          </p:cNvCxnSpPr>
          <p:nvPr/>
        </p:nvCxnSpPr>
        <p:spPr>
          <a:xfrm>
            <a:off x="8673735" y="4512738"/>
            <a:ext cx="10303" cy="18276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>
            <a:stCxn id="126" idx="4"/>
            <a:endCxn id="136" idx="7"/>
          </p:cNvCxnSpPr>
          <p:nvPr/>
        </p:nvCxnSpPr>
        <p:spPr>
          <a:xfrm flipH="1">
            <a:off x="8673735" y="4384659"/>
            <a:ext cx="15760" cy="825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>
            <a:stCxn id="36" idx="6"/>
            <a:endCxn id="38" idx="2"/>
          </p:cNvCxnSpPr>
          <p:nvPr/>
        </p:nvCxnSpPr>
        <p:spPr>
          <a:xfrm>
            <a:off x="6938867" y="4615917"/>
            <a:ext cx="42878" cy="382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>
            <a:stCxn id="131" idx="6"/>
            <a:endCxn id="133" idx="2"/>
          </p:cNvCxnSpPr>
          <p:nvPr/>
        </p:nvCxnSpPr>
        <p:spPr>
          <a:xfrm>
            <a:off x="8632079" y="4680045"/>
            <a:ext cx="42878" cy="382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橢圓 174"/>
          <p:cNvSpPr/>
          <p:nvPr/>
        </p:nvSpPr>
        <p:spPr>
          <a:xfrm>
            <a:off x="9548636" y="4436686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橢圓 175"/>
          <p:cNvSpPr/>
          <p:nvPr/>
        </p:nvSpPr>
        <p:spPr>
          <a:xfrm>
            <a:off x="9857478" y="4468879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橢圓 177"/>
          <p:cNvSpPr/>
          <p:nvPr/>
        </p:nvSpPr>
        <p:spPr>
          <a:xfrm>
            <a:off x="9901305" y="4547811"/>
            <a:ext cx="62010" cy="643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/>
          <p:cNvSpPr/>
          <p:nvPr/>
        </p:nvSpPr>
        <p:spPr>
          <a:xfrm>
            <a:off x="9737370" y="4436789"/>
            <a:ext cx="62010" cy="643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7" name="直線接點 186"/>
          <p:cNvCxnSpPr>
            <a:stCxn id="180" idx="5"/>
            <a:endCxn id="176" idx="2"/>
          </p:cNvCxnSpPr>
          <p:nvPr/>
        </p:nvCxnSpPr>
        <p:spPr>
          <a:xfrm>
            <a:off x="9790299" y="4491747"/>
            <a:ext cx="67179" cy="93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>
            <a:stCxn id="176" idx="5"/>
            <a:endCxn id="178" idx="0"/>
          </p:cNvCxnSpPr>
          <p:nvPr/>
        </p:nvCxnSpPr>
        <p:spPr>
          <a:xfrm>
            <a:off x="9910407" y="4523837"/>
            <a:ext cx="21903" cy="23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/>
          <p:cNvCxnSpPr>
            <a:stCxn id="175" idx="6"/>
            <a:endCxn id="180" idx="2"/>
          </p:cNvCxnSpPr>
          <p:nvPr/>
        </p:nvCxnSpPr>
        <p:spPr>
          <a:xfrm>
            <a:off x="9610646" y="4468880"/>
            <a:ext cx="126724" cy="1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>
            <a:off x="8801005" y="4510174"/>
            <a:ext cx="6904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/>
          <p:nvPr/>
        </p:nvCxnSpPr>
        <p:spPr>
          <a:xfrm>
            <a:off x="10090845" y="4523244"/>
            <a:ext cx="6904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橢圓 198"/>
          <p:cNvSpPr/>
          <p:nvPr/>
        </p:nvSpPr>
        <p:spPr>
          <a:xfrm>
            <a:off x="10853934" y="4446711"/>
            <a:ext cx="147971" cy="14436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10506075" y="4610528"/>
            <a:ext cx="91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Enzyme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6674815" y="470905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????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64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19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31" grpId="0" animBg="1"/>
      <p:bldP spid="133" grpId="0" animBg="1"/>
      <p:bldP spid="136" grpId="0" animBg="1"/>
      <p:bldP spid="140" grpId="0" animBg="1"/>
      <p:bldP spid="141" grpId="0" animBg="1"/>
      <p:bldP spid="175" grpId="0" animBg="1"/>
      <p:bldP spid="176" grpId="0" animBg="1"/>
      <p:bldP spid="178" grpId="0" animBg="1"/>
      <p:bldP spid="180" grpId="0" animBg="1"/>
      <p:bldP spid="199" grpId="0" animBg="1"/>
      <p:bldP spid="200" grpId="0"/>
      <p:bldP spid="20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9212" y="355562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Graph Refining</a:t>
            </a:r>
            <a:endParaRPr lang="zh-TW" altLang="en-US" dirty="0"/>
          </a:p>
        </p:txBody>
      </p:sp>
      <p:cxnSp>
        <p:nvCxnSpPr>
          <p:cNvPr id="4" name="直線接點 3"/>
          <p:cNvCxnSpPr>
            <a:stCxn id="5" idx="5"/>
            <a:endCxn id="7" idx="0"/>
          </p:cNvCxnSpPr>
          <p:nvPr/>
        </p:nvCxnSpPr>
        <p:spPr>
          <a:xfrm>
            <a:off x="2464181" y="2878495"/>
            <a:ext cx="275663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2151174" y="2573778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02362" y="3165398"/>
            <a:ext cx="366711" cy="35699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6488" y="3165398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5" idx="3"/>
            <a:endCxn id="6" idx="0"/>
          </p:cNvCxnSpPr>
          <p:nvPr/>
        </p:nvCxnSpPr>
        <p:spPr>
          <a:xfrm flipH="1">
            <a:off x="1985718" y="2878495"/>
            <a:ext cx="219160" cy="286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7" idx="2"/>
            <a:endCxn id="6" idx="6"/>
          </p:cNvCxnSpPr>
          <p:nvPr/>
        </p:nvCxnSpPr>
        <p:spPr>
          <a:xfrm flipH="1">
            <a:off x="2169073" y="3343897"/>
            <a:ext cx="3874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520683" y="314689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769469" y="316161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CE</a:t>
            </a:r>
            <a:endParaRPr lang="zh-TW" altLang="en-US" dirty="0"/>
          </a:p>
        </p:txBody>
      </p:sp>
      <p:cxnSp>
        <p:nvCxnSpPr>
          <p:cNvPr id="12" name="直線接點 11"/>
          <p:cNvCxnSpPr>
            <a:stCxn id="13" idx="5"/>
            <a:endCxn id="16" idx="1"/>
          </p:cNvCxnSpPr>
          <p:nvPr/>
        </p:nvCxnSpPr>
        <p:spPr>
          <a:xfrm>
            <a:off x="9393010" y="2580102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9080003" y="2275385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360866" y="2873172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9080003" y="2873172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9799140" y="2873172"/>
            <a:ext cx="366711" cy="356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9080002" y="3470959"/>
            <a:ext cx="366711" cy="3569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>
            <a:stCxn id="13" idx="4"/>
            <a:endCxn id="15" idx="0"/>
          </p:cNvCxnSpPr>
          <p:nvPr/>
        </p:nvCxnSpPr>
        <p:spPr>
          <a:xfrm>
            <a:off x="9263359" y="2632383"/>
            <a:ext cx="0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3" idx="3"/>
            <a:endCxn id="14" idx="7"/>
          </p:cNvCxnSpPr>
          <p:nvPr/>
        </p:nvCxnSpPr>
        <p:spPr>
          <a:xfrm flipH="1">
            <a:off x="8673873" y="2580102"/>
            <a:ext cx="459834" cy="345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15" idx="2"/>
            <a:endCxn id="14" idx="6"/>
          </p:cNvCxnSpPr>
          <p:nvPr/>
        </p:nvCxnSpPr>
        <p:spPr>
          <a:xfrm flipH="1">
            <a:off x="8727577" y="3051671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6" idx="2"/>
            <a:endCxn id="15" idx="6"/>
          </p:cNvCxnSpPr>
          <p:nvPr/>
        </p:nvCxnSpPr>
        <p:spPr>
          <a:xfrm flipH="1">
            <a:off x="9446714" y="3051671"/>
            <a:ext cx="352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7" idx="0"/>
            <a:endCxn id="15" idx="4"/>
          </p:cNvCxnSpPr>
          <p:nvPr/>
        </p:nvCxnSpPr>
        <p:spPr>
          <a:xfrm flipV="1">
            <a:off x="9263358" y="3230170"/>
            <a:ext cx="1" cy="240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396231" y="1683664"/>
                <a:ext cx="1734449" cy="1287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231" y="1683664"/>
                <a:ext cx="1734449" cy="1287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993278" y="14112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289991" y="141120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chemeClr val="accent1"/>
                </a:solidFill>
              </a:rPr>
              <a:t>BD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656704" y="141120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CE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929211" y="16445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929211" y="18995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929211" y="21279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929211" y="23829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939631" y="26576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211354" y="3038874"/>
            <a:ext cx="5048250" cy="8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4793874" y="4485801"/>
                <a:ext cx="6683689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74" y="4485801"/>
                <a:ext cx="6683689" cy="958980"/>
              </a:xfrm>
              <a:prstGeom prst="rect">
                <a:avLst/>
              </a:prstGeom>
              <a:blipFill>
                <a:blip r:embed="rId3"/>
                <a:stretch>
                  <a:fillRect t="-19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大括弧 40"/>
          <p:cNvSpPr/>
          <p:nvPr/>
        </p:nvSpPr>
        <p:spPr>
          <a:xfrm rot="16200000">
            <a:off x="9911130" y="3158139"/>
            <a:ext cx="252413" cy="2528153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8989570" y="3888014"/>
            <a:ext cx="21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residual connection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43" name="右大括弧 42"/>
          <p:cNvSpPr/>
          <p:nvPr/>
        </p:nvSpPr>
        <p:spPr>
          <a:xfrm rot="5400000">
            <a:off x="7067081" y="3809527"/>
            <a:ext cx="252413" cy="2528153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5866858" y="5247854"/>
            <a:ext cx="30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Previous graph’s convolution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45" name="右大括弧 44"/>
          <p:cNvSpPr/>
          <p:nvPr/>
        </p:nvSpPr>
        <p:spPr>
          <a:xfrm rot="5400000">
            <a:off x="9911130" y="3818908"/>
            <a:ext cx="252413" cy="2528153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8772958" y="5189301"/>
            <a:ext cx="341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Previous same graph’s convolution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5604317" y="4296008"/>
            <a:ext cx="0" cy="21454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3455" y="4006154"/>
            <a:ext cx="21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refine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964492" y="4516512"/>
                <a:ext cx="499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92" y="4516512"/>
                <a:ext cx="499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/>
          <p:cNvCxnSpPr/>
          <p:nvPr/>
        </p:nvCxnSpPr>
        <p:spPr>
          <a:xfrm>
            <a:off x="2469153" y="4704275"/>
            <a:ext cx="2374310" cy="8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H-GCN Architecture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333501"/>
            <a:ext cx="6543675" cy="283473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4052888" y="3853911"/>
            <a:ext cx="1228725" cy="90642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02612" y="4866774"/>
                <a:ext cx="3350276" cy="94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One Channel: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12" y="4866774"/>
                <a:ext cx="3350276" cy="943976"/>
              </a:xfrm>
              <a:prstGeom prst="rect">
                <a:avLst/>
              </a:prstGeom>
              <a:blipFill>
                <a:blip r:embed="rId3"/>
                <a:stretch>
                  <a:fillRect l="-1455" t="-32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772025" y="4760335"/>
                <a:ext cx="2076450" cy="1156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Multiple Channel: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4760335"/>
                <a:ext cx="2076450" cy="1156855"/>
              </a:xfrm>
              <a:prstGeom prst="rect">
                <a:avLst/>
              </a:prstGeom>
              <a:blipFill>
                <a:blip r:embed="rId4"/>
                <a:stretch>
                  <a:fillRect l="-2647" t="-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4981575" y="5917190"/>
            <a:ext cx="34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Explore different feature subspaces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7" y="2810669"/>
            <a:ext cx="7667625" cy="23812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66987" y="5139149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LGCL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713070" y="5169927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83.3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0.5%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70" y="5169927"/>
                <a:ext cx="1109599" cy="338554"/>
              </a:xfrm>
              <a:prstGeom prst="rect">
                <a:avLst/>
              </a:prstGeom>
              <a:blipFill>
                <a:blip r:embed="rId3"/>
                <a:stretch>
                  <a:fillRect l="-2747" t="-5357" r="-219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460907" y="5169927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7</a:t>
                </a:r>
                <a:r>
                  <a:rPr lang="en-US" altLang="zh-TW" sz="1600" dirty="0" smtClean="0"/>
                  <a:t>3.0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0.6%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07" y="5169927"/>
                <a:ext cx="1109599" cy="338554"/>
              </a:xfrm>
              <a:prstGeom prst="rect">
                <a:avLst/>
              </a:prstGeom>
              <a:blipFill>
                <a:blip r:embed="rId4"/>
                <a:stretch>
                  <a:fillRect l="-3297" t="-5357" r="-164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023007" y="5169927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79.5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0.2%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07" y="5169927"/>
                <a:ext cx="1109599" cy="338554"/>
              </a:xfrm>
              <a:prstGeom prst="rect">
                <a:avLst/>
              </a:prstGeom>
              <a:blipFill>
                <a:blip r:embed="rId5"/>
                <a:stretch>
                  <a:fillRect l="-2747" t="-5357" r="-219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566987" y="5517346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G-U-Nets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713070" y="5548124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84.4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0.6%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70" y="5548124"/>
                <a:ext cx="1109599" cy="338554"/>
              </a:xfrm>
              <a:prstGeom prst="rect">
                <a:avLst/>
              </a:prstGeom>
              <a:blipFill>
                <a:blip r:embed="rId6"/>
                <a:stretch>
                  <a:fillRect l="-2747" t="-5357" r="-219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460907" y="5548124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7</a:t>
                </a:r>
                <a:r>
                  <a:rPr lang="en-US" altLang="zh-TW" sz="1600" dirty="0" smtClean="0"/>
                  <a:t>3.</a:t>
                </a:r>
                <a:r>
                  <a:rPr lang="en-US" altLang="zh-TW" sz="1600" dirty="0"/>
                  <a:t>2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0.5%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07" y="5548124"/>
                <a:ext cx="1109599" cy="338554"/>
              </a:xfrm>
              <a:prstGeom prst="rect">
                <a:avLst/>
              </a:prstGeom>
              <a:blipFill>
                <a:blip r:embed="rId7"/>
                <a:stretch>
                  <a:fillRect l="-3297" t="-5357" r="-164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3007" y="5548124"/>
                <a:ext cx="1109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79.6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sz="1600" dirty="0" smtClean="0"/>
                  <a:t>0.2%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07" y="5548124"/>
                <a:ext cx="1109599" cy="338554"/>
              </a:xfrm>
              <a:prstGeom prst="rect">
                <a:avLst/>
              </a:prstGeom>
              <a:blipFill>
                <a:blip r:embed="rId8"/>
                <a:stretch>
                  <a:fillRect l="-2747" t="-5357" r="-219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圓角矩形 16"/>
          <p:cNvSpPr/>
          <p:nvPr/>
        </p:nvSpPr>
        <p:spPr>
          <a:xfrm>
            <a:off x="3616057" y="4762500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5264684" y="561870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6766727" y="4765334"/>
            <a:ext cx="1502043" cy="273306"/>
          </a:xfrm>
          <a:prstGeom prst="roundRect">
            <a:avLst/>
          </a:prstGeom>
          <a:solidFill>
            <a:srgbClr val="FCF73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1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19101" y="2520101"/>
            <a:ext cx="11596687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6. </a:t>
            </a:r>
            <a:r>
              <a:rPr lang="en-US" altLang="zh-TW" b="1" dirty="0"/>
              <a:t>Hierarchical </a:t>
            </a:r>
            <a:r>
              <a:rPr lang="en-US" altLang="zh-TW" b="1" dirty="0" smtClean="0"/>
              <a:t>GCN (Hi-GCN) for graph embedding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9127" y="3712447"/>
            <a:ext cx="1218224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Hi-GCN: A hierarchical graph convolution network for graph embedding learning of brain network and brain disorders prediction</a:t>
            </a:r>
          </a:p>
          <a:p>
            <a:r>
              <a:rPr lang="en-US" altLang="zh-TW" sz="2000" dirty="0" smtClean="0"/>
              <a:t>(2020.11)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</a:t>
            </a:r>
            <a:r>
              <a:rPr lang="en-US" altLang="zh-TW" dirty="0"/>
              <a:t>: </a:t>
            </a:r>
            <a:r>
              <a:rPr lang="en-US" altLang="zh-TW" dirty="0" err="1" smtClean="0"/>
              <a:t>Hao</a:t>
            </a:r>
            <a:r>
              <a:rPr lang="en-US" altLang="zh-TW" dirty="0" smtClean="0"/>
              <a:t> Jiang, Peng Cao, </a:t>
            </a:r>
            <a:r>
              <a:rPr lang="en-US" altLang="zh-TW" dirty="0" err="1" smtClean="0"/>
              <a:t>MingYi</a:t>
            </a:r>
            <a:r>
              <a:rPr lang="en-US" altLang="zh-TW" dirty="0" smtClean="0"/>
              <a:t> Xu, </a:t>
            </a:r>
            <a:r>
              <a:rPr lang="en-US" altLang="zh-TW" dirty="0" err="1" smtClean="0"/>
              <a:t>Jinzhu</a:t>
            </a:r>
            <a:r>
              <a:rPr lang="en-US" altLang="zh-TW" dirty="0" smtClean="0"/>
              <a:t> Yang, </a:t>
            </a:r>
            <a:r>
              <a:rPr lang="en-US" altLang="zh-TW" dirty="0" err="1" smtClean="0"/>
              <a:t>Osmar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Zaiane</a:t>
            </a:r>
            <a:r>
              <a:rPr lang="en-US" altLang="zh-TW" dirty="0" smtClean="0"/>
              <a:t> (</a:t>
            </a:r>
            <a:r>
              <a:rPr lang="zh-TW" altLang="en-US" dirty="0" smtClean="0"/>
              <a:t>中國東北大學</a:t>
            </a:r>
            <a:r>
              <a:rPr lang="en-US" altLang="zh-TW" dirty="0" smtClean="0"/>
              <a:t>CSE)</a:t>
            </a:r>
            <a:endParaRPr lang="en-US" altLang="zh-TW" dirty="0"/>
          </a:p>
          <a:p>
            <a:r>
              <a:rPr lang="en-US" altLang="zh-TW" dirty="0" smtClean="0"/>
              <a:t>Publication: Computers in Biology and Medicine 127 (2020) 104096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5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5" y="1710708"/>
            <a:ext cx="1427398" cy="1427398"/>
          </a:xfrm>
        </p:spPr>
      </p:pic>
      <p:sp>
        <p:nvSpPr>
          <p:cNvPr id="5" name="橢圓 4"/>
          <p:cNvSpPr/>
          <p:nvPr/>
        </p:nvSpPr>
        <p:spPr>
          <a:xfrm>
            <a:off x="342229" y="2047062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45493" y="2321426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41961" y="2003507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8901" y="2443039"/>
            <a:ext cx="104930" cy="10298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橢圓 8"/>
          <p:cNvSpPr/>
          <p:nvPr/>
        </p:nvSpPr>
        <p:spPr>
          <a:xfrm>
            <a:off x="874491" y="2125539"/>
            <a:ext cx="104930" cy="1029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9869" y="1270310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: ROIs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51283" y="1412222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94426" y="1414203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03638" y="12275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02" y="2749323"/>
            <a:ext cx="919163" cy="17644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57" y="1710708"/>
            <a:ext cx="929696" cy="172014"/>
          </a:xfrm>
          <a:prstGeom prst="rect">
            <a:avLst/>
          </a:prstGeom>
        </p:spPr>
      </p:pic>
      <p:cxnSp>
        <p:nvCxnSpPr>
          <p:cNvPr id="17" name="直線接點 16"/>
          <p:cNvCxnSpPr>
            <a:stCxn id="7" idx="7"/>
          </p:cNvCxnSpPr>
          <p:nvPr/>
        </p:nvCxnSpPr>
        <p:spPr>
          <a:xfrm flipV="1">
            <a:off x="631524" y="1850953"/>
            <a:ext cx="347897" cy="1676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endCxn id="14" idx="1"/>
          </p:cNvCxnSpPr>
          <p:nvPr/>
        </p:nvCxnSpPr>
        <p:spPr>
          <a:xfrm>
            <a:off x="874491" y="2528090"/>
            <a:ext cx="202111" cy="30945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31366" y="2875506"/>
            <a:ext cx="1734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Feature: </a:t>
            </a:r>
            <a:r>
              <a:rPr lang="en-US" altLang="zh-TW" sz="1100" dirty="0"/>
              <a:t>Time series signal </a:t>
            </a:r>
            <a:endParaRPr lang="zh-TW" altLang="en-US" sz="11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362503" y="2364582"/>
            <a:ext cx="17575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623695" y="1710707"/>
            <a:ext cx="148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Person’s corr. </a:t>
            </a:r>
          </a:p>
          <a:p>
            <a:r>
              <a:rPr lang="en-US" altLang="zh-TW" dirty="0" smtClean="0"/>
              <a:t>between ROIs</a:t>
            </a:r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202809" y="2191784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306073" y="2466148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3402541" y="2148229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639481" y="2587761"/>
            <a:ext cx="104930" cy="10298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3735071" y="2270261"/>
            <a:ext cx="104930" cy="1029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>
            <a:stCxn id="26" idx="6"/>
            <a:endCxn id="28" idx="2"/>
          </p:cNvCxnSpPr>
          <p:nvPr/>
        </p:nvCxnSpPr>
        <p:spPr>
          <a:xfrm flipV="1">
            <a:off x="3307739" y="2199720"/>
            <a:ext cx="94802" cy="435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6" idx="5"/>
            <a:endCxn id="27" idx="0"/>
          </p:cNvCxnSpPr>
          <p:nvPr/>
        </p:nvCxnSpPr>
        <p:spPr>
          <a:xfrm>
            <a:off x="3292372" y="2279684"/>
            <a:ext cx="66166" cy="186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28" idx="4"/>
            <a:endCxn id="29" idx="1"/>
          </p:cNvCxnSpPr>
          <p:nvPr/>
        </p:nvCxnSpPr>
        <p:spPr>
          <a:xfrm>
            <a:off x="3455006" y="2251210"/>
            <a:ext cx="199842" cy="35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0" idx="3"/>
            <a:endCxn id="27" idx="6"/>
          </p:cNvCxnSpPr>
          <p:nvPr/>
        </p:nvCxnSpPr>
        <p:spPr>
          <a:xfrm flipH="1">
            <a:off x="3411003" y="2358161"/>
            <a:ext cx="339435" cy="159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stCxn id="30" idx="4"/>
            <a:endCxn id="29" idx="7"/>
          </p:cNvCxnSpPr>
          <p:nvPr/>
        </p:nvCxnSpPr>
        <p:spPr>
          <a:xfrm flipH="1">
            <a:off x="3729044" y="2373242"/>
            <a:ext cx="58492" cy="229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932111" y="2378992"/>
            <a:ext cx="988927" cy="22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932111" y="2003584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Coarsen</a:t>
            </a:r>
          </a:p>
        </p:txBody>
      </p:sp>
      <p:sp>
        <p:nvSpPr>
          <p:cNvPr id="64" name="橢圓 63"/>
          <p:cNvSpPr/>
          <p:nvPr/>
        </p:nvSpPr>
        <p:spPr>
          <a:xfrm>
            <a:off x="5047460" y="2247382"/>
            <a:ext cx="104930" cy="102981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5289410" y="2500085"/>
            <a:ext cx="104930" cy="1029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5345678" y="2211763"/>
            <a:ext cx="104930" cy="102981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9" name="直線接點 68"/>
          <p:cNvCxnSpPr>
            <a:stCxn id="64" idx="6"/>
            <a:endCxn id="66" idx="2"/>
          </p:cNvCxnSpPr>
          <p:nvPr/>
        </p:nvCxnSpPr>
        <p:spPr>
          <a:xfrm flipV="1">
            <a:off x="5152390" y="2263254"/>
            <a:ext cx="193288" cy="356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64" idx="5"/>
            <a:endCxn id="65" idx="1"/>
          </p:cNvCxnSpPr>
          <p:nvPr/>
        </p:nvCxnSpPr>
        <p:spPr>
          <a:xfrm>
            <a:off x="5137023" y="2335282"/>
            <a:ext cx="167754" cy="179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66" idx="4"/>
            <a:endCxn id="65" idx="0"/>
          </p:cNvCxnSpPr>
          <p:nvPr/>
        </p:nvCxnSpPr>
        <p:spPr>
          <a:xfrm flipH="1">
            <a:off x="5341875" y="2314744"/>
            <a:ext cx="56268" cy="185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5558157" y="2382526"/>
            <a:ext cx="988927" cy="22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5558157" y="2007118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Coarsen</a:t>
            </a:r>
          </a:p>
        </p:txBody>
      </p:sp>
      <p:sp>
        <p:nvSpPr>
          <p:cNvPr id="87" name="橢圓 86"/>
          <p:cNvSpPr/>
          <p:nvPr/>
        </p:nvSpPr>
        <p:spPr>
          <a:xfrm>
            <a:off x="6707098" y="2328625"/>
            <a:ext cx="104930" cy="102981"/>
          </a:xfrm>
          <a:prstGeom prst="ellipse">
            <a:avLst/>
          </a:prstGeom>
          <a:solidFill>
            <a:srgbClr val="CC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直線接點 88"/>
          <p:cNvCxnSpPr/>
          <p:nvPr/>
        </p:nvCxnSpPr>
        <p:spPr>
          <a:xfrm flipV="1">
            <a:off x="6777049" y="2188250"/>
            <a:ext cx="69957" cy="16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5806432" y="1583689"/>
            <a:ext cx="208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Brain network embedding</a:t>
            </a:r>
            <a:endParaRPr lang="zh-TW" altLang="en-US" sz="1400" dirty="0"/>
          </a:p>
        </p:txBody>
      </p:sp>
      <p:pic>
        <p:nvPicPr>
          <p:cNvPr id="92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5" y="4593549"/>
            <a:ext cx="1427398" cy="1427398"/>
          </a:xfrm>
          <a:prstGeom prst="rect">
            <a:avLst/>
          </a:prstGeom>
        </p:spPr>
      </p:pic>
      <p:sp>
        <p:nvSpPr>
          <p:cNvPr id="93" name="橢圓 92"/>
          <p:cNvSpPr/>
          <p:nvPr/>
        </p:nvSpPr>
        <p:spPr>
          <a:xfrm>
            <a:off x="342229" y="4929903"/>
            <a:ext cx="104930" cy="102981"/>
          </a:xfrm>
          <a:prstGeom prst="ellipse">
            <a:avLst/>
          </a:prstGeom>
          <a:solidFill>
            <a:srgbClr val="CDAE52"/>
          </a:solidFill>
          <a:ln>
            <a:solidFill>
              <a:srgbClr val="CD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445493" y="5204267"/>
            <a:ext cx="104930" cy="102981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541961" y="4886348"/>
            <a:ext cx="104930" cy="10298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778901" y="5325880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橢圓 96"/>
          <p:cNvSpPr/>
          <p:nvPr/>
        </p:nvSpPr>
        <p:spPr>
          <a:xfrm>
            <a:off x="874491" y="5008380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7" name="直線單箭頭接點 106"/>
          <p:cNvCxnSpPr/>
          <p:nvPr/>
        </p:nvCxnSpPr>
        <p:spPr>
          <a:xfrm>
            <a:off x="1363281" y="5244189"/>
            <a:ext cx="17575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1642041" y="4593549"/>
            <a:ext cx="148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Person’s corr. </a:t>
            </a:r>
          </a:p>
          <a:p>
            <a:r>
              <a:rPr lang="en-US" altLang="zh-TW" dirty="0" smtClean="0"/>
              <a:t>between ROIs</a:t>
            </a:r>
            <a:endParaRPr lang="zh-TW" altLang="en-US" dirty="0"/>
          </a:p>
        </p:txBody>
      </p:sp>
      <p:sp>
        <p:nvSpPr>
          <p:cNvPr id="109" name="橢圓 108"/>
          <p:cNvSpPr/>
          <p:nvPr/>
        </p:nvSpPr>
        <p:spPr>
          <a:xfrm>
            <a:off x="3202809" y="5074625"/>
            <a:ext cx="104930" cy="102981"/>
          </a:xfrm>
          <a:prstGeom prst="ellipse">
            <a:avLst/>
          </a:prstGeom>
          <a:solidFill>
            <a:srgbClr val="CDAE52"/>
          </a:solidFill>
          <a:ln>
            <a:solidFill>
              <a:srgbClr val="CD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3306073" y="5348989"/>
            <a:ext cx="104930" cy="102981"/>
          </a:xfrm>
          <a:prstGeom prst="ellipse">
            <a:avLst/>
          </a:prstGeom>
          <a:solidFill>
            <a:srgbClr val="BC8FDD"/>
          </a:solidFill>
          <a:ln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3402541" y="5031070"/>
            <a:ext cx="104930" cy="10298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3639481" y="5470602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3735071" y="5153102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4" name="直線接點 113"/>
          <p:cNvCxnSpPr>
            <a:stCxn id="109" idx="6"/>
            <a:endCxn id="111" idx="2"/>
          </p:cNvCxnSpPr>
          <p:nvPr/>
        </p:nvCxnSpPr>
        <p:spPr>
          <a:xfrm flipV="1">
            <a:off x="3307739" y="5082561"/>
            <a:ext cx="94802" cy="435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/>
          <p:cNvCxnSpPr>
            <a:stCxn id="109" idx="5"/>
            <a:endCxn id="110" idx="0"/>
          </p:cNvCxnSpPr>
          <p:nvPr/>
        </p:nvCxnSpPr>
        <p:spPr>
          <a:xfrm>
            <a:off x="3292372" y="5162525"/>
            <a:ext cx="66166" cy="186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111" idx="4"/>
            <a:endCxn id="112" idx="1"/>
          </p:cNvCxnSpPr>
          <p:nvPr/>
        </p:nvCxnSpPr>
        <p:spPr>
          <a:xfrm>
            <a:off x="3455006" y="5134051"/>
            <a:ext cx="199842" cy="35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>
            <a:stCxn id="113" idx="3"/>
            <a:endCxn id="110" idx="6"/>
          </p:cNvCxnSpPr>
          <p:nvPr/>
        </p:nvCxnSpPr>
        <p:spPr>
          <a:xfrm flipH="1">
            <a:off x="3411003" y="5241002"/>
            <a:ext cx="339435" cy="159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>
            <a:stCxn id="113" idx="4"/>
            <a:endCxn id="112" idx="7"/>
          </p:cNvCxnSpPr>
          <p:nvPr/>
        </p:nvCxnSpPr>
        <p:spPr>
          <a:xfrm flipH="1">
            <a:off x="3729044" y="5256083"/>
            <a:ext cx="58492" cy="229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932111" y="5261833"/>
            <a:ext cx="988927" cy="22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3932111" y="4886425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Coarsen</a:t>
            </a:r>
          </a:p>
        </p:txBody>
      </p:sp>
      <p:sp>
        <p:nvSpPr>
          <p:cNvPr id="121" name="橢圓 120"/>
          <p:cNvSpPr/>
          <p:nvPr/>
        </p:nvSpPr>
        <p:spPr>
          <a:xfrm>
            <a:off x="5047460" y="5130223"/>
            <a:ext cx="104930" cy="10298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5289410" y="5382926"/>
            <a:ext cx="104930" cy="1029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5345678" y="5094604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直線接點 123"/>
          <p:cNvCxnSpPr>
            <a:stCxn id="121" idx="6"/>
            <a:endCxn id="123" idx="2"/>
          </p:cNvCxnSpPr>
          <p:nvPr/>
        </p:nvCxnSpPr>
        <p:spPr>
          <a:xfrm flipV="1">
            <a:off x="5152390" y="5146095"/>
            <a:ext cx="193288" cy="356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>
            <a:stCxn id="121" idx="5"/>
            <a:endCxn id="122" idx="1"/>
          </p:cNvCxnSpPr>
          <p:nvPr/>
        </p:nvCxnSpPr>
        <p:spPr>
          <a:xfrm>
            <a:off x="5137023" y="5218123"/>
            <a:ext cx="167754" cy="179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>
            <a:stCxn id="123" idx="4"/>
            <a:endCxn id="122" idx="0"/>
          </p:cNvCxnSpPr>
          <p:nvPr/>
        </p:nvCxnSpPr>
        <p:spPr>
          <a:xfrm flipH="1">
            <a:off x="5341875" y="5197585"/>
            <a:ext cx="56268" cy="185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>
            <a:off x="5558157" y="5265367"/>
            <a:ext cx="988927" cy="22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5558157" y="4889959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Coarsen</a:t>
            </a:r>
          </a:p>
        </p:txBody>
      </p:sp>
      <p:sp>
        <p:nvSpPr>
          <p:cNvPr id="129" name="橢圓 128"/>
          <p:cNvSpPr/>
          <p:nvPr/>
        </p:nvSpPr>
        <p:spPr>
          <a:xfrm>
            <a:off x="6707098" y="5211466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接點 134"/>
          <p:cNvCxnSpPr/>
          <p:nvPr/>
        </p:nvCxnSpPr>
        <p:spPr>
          <a:xfrm>
            <a:off x="7093126" y="2372916"/>
            <a:ext cx="2736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7146210" y="5255757"/>
            <a:ext cx="2736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>
            <a:off x="7366748" y="2356730"/>
            <a:ext cx="34024" cy="28990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>
            <a:off x="7366748" y="3813213"/>
            <a:ext cx="7187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6030017" y="3621577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Graph Kernel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560328" y="3638747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pic>
        <p:nvPicPr>
          <p:cNvPr id="14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43" y="3323051"/>
            <a:ext cx="371101" cy="371101"/>
          </a:xfrm>
          <a:prstGeom prst="rect">
            <a:avLst/>
          </a:prstGeom>
        </p:spPr>
      </p:pic>
      <p:pic>
        <p:nvPicPr>
          <p:cNvPr id="14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09" y="4156506"/>
            <a:ext cx="371101" cy="371101"/>
          </a:xfrm>
          <a:prstGeom prst="rect">
            <a:avLst/>
          </a:prstGeom>
        </p:spPr>
      </p:pic>
      <p:pic>
        <p:nvPicPr>
          <p:cNvPr id="146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51" y="3856131"/>
            <a:ext cx="371101" cy="371101"/>
          </a:xfrm>
          <a:prstGeom prst="rect">
            <a:avLst/>
          </a:prstGeom>
        </p:spPr>
      </p:pic>
      <p:pic>
        <p:nvPicPr>
          <p:cNvPr id="147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02" y="2901340"/>
            <a:ext cx="371101" cy="371101"/>
          </a:xfrm>
          <a:prstGeom prst="rect">
            <a:avLst/>
          </a:prstGeom>
        </p:spPr>
      </p:pic>
      <p:pic>
        <p:nvPicPr>
          <p:cNvPr id="148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83" y="3692729"/>
            <a:ext cx="371101" cy="371101"/>
          </a:xfrm>
          <a:prstGeom prst="rect">
            <a:avLst/>
          </a:prstGeom>
        </p:spPr>
      </p:pic>
      <p:pic>
        <p:nvPicPr>
          <p:cNvPr id="149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34" y="3277284"/>
            <a:ext cx="371101" cy="371101"/>
          </a:xfrm>
          <a:prstGeom prst="rect">
            <a:avLst/>
          </a:prstGeom>
        </p:spPr>
      </p:pic>
      <p:cxnSp>
        <p:nvCxnSpPr>
          <p:cNvPr id="151" name="直線接點 150"/>
          <p:cNvCxnSpPr/>
          <p:nvPr/>
        </p:nvCxnSpPr>
        <p:spPr>
          <a:xfrm flipH="1">
            <a:off x="8489546" y="3121319"/>
            <a:ext cx="62406" cy="341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/>
          <p:cNvCxnSpPr/>
          <p:nvPr/>
        </p:nvCxnSpPr>
        <p:spPr>
          <a:xfrm>
            <a:off x="8617830" y="3139120"/>
            <a:ext cx="168340" cy="660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/>
          <p:nvPr/>
        </p:nvCxnSpPr>
        <p:spPr>
          <a:xfrm flipH="1">
            <a:off x="8829201" y="3491752"/>
            <a:ext cx="119673" cy="361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8426238" y="4063836"/>
            <a:ext cx="311265" cy="199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8791418" y="3929659"/>
            <a:ext cx="37783" cy="333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6547084" y="2029647"/>
            <a:ext cx="132688" cy="1233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6679772" y="2029647"/>
            <a:ext cx="132688" cy="12333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6812460" y="2030377"/>
            <a:ext cx="132688" cy="1233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6945148" y="2030377"/>
            <a:ext cx="132688" cy="123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077836" y="2029647"/>
            <a:ext cx="132688" cy="123338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6526695" y="4935686"/>
            <a:ext cx="132688" cy="123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6659383" y="4935686"/>
            <a:ext cx="132688" cy="123338"/>
          </a:xfrm>
          <a:prstGeom prst="rect">
            <a:avLst/>
          </a:prstGeom>
          <a:solidFill>
            <a:srgbClr val="CDAE5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6792071" y="4936416"/>
            <a:ext cx="132688" cy="123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6924759" y="4936416"/>
            <a:ext cx="132688" cy="12333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7057447" y="4935686"/>
            <a:ext cx="132688" cy="1233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9" name="直線接點 178"/>
          <p:cNvCxnSpPr/>
          <p:nvPr/>
        </p:nvCxnSpPr>
        <p:spPr>
          <a:xfrm flipV="1">
            <a:off x="6786580" y="5078285"/>
            <a:ext cx="69957" cy="16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/>
          <p:nvPr/>
        </p:nvCxnSpPr>
        <p:spPr>
          <a:xfrm>
            <a:off x="9086066" y="3795746"/>
            <a:ext cx="445471" cy="4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文字方塊 181"/>
          <p:cNvSpPr txBox="1"/>
          <p:nvPr/>
        </p:nvSpPr>
        <p:spPr>
          <a:xfrm>
            <a:off x="9016746" y="344135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GCN</a:t>
            </a:r>
            <a:endParaRPr lang="zh-TW" altLang="en-US" dirty="0"/>
          </a:p>
        </p:txBody>
      </p:sp>
      <p:pic>
        <p:nvPicPr>
          <p:cNvPr id="183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31" y="3318610"/>
            <a:ext cx="371101" cy="371101"/>
          </a:xfrm>
          <a:prstGeom prst="rect">
            <a:avLst/>
          </a:prstGeom>
        </p:spPr>
      </p:pic>
      <p:pic>
        <p:nvPicPr>
          <p:cNvPr id="18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97" y="4152065"/>
            <a:ext cx="371101" cy="371101"/>
          </a:xfrm>
          <a:prstGeom prst="rect">
            <a:avLst/>
          </a:prstGeom>
        </p:spPr>
      </p:pic>
      <p:pic>
        <p:nvPicPr>
          <p:cNvPr id="18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39" y="3851690"/>
            <a:ext cx="371101" cy="371101"/>
          </a:xfrm>
          <a:prstGeom prst="rect">
            <a:avLst/>
          </a:prstGeom>
        </p:spPr>
      </p:pic>
      <p:pic>
        <p:nvPicPr>
          <p:cNvPr id="186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90" y="2896899"/>
            <a:ext cx="371101" cy="371101"/>
          </a:xfrm>
          <a:prstGeom prst="rect">
            <a:avLst/>
          </a:prstGeom>
        </p:spPr>
      </p:pic>
      <p:pic>
        <p:nvPicPr>
          <p:cNvPr id="187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71" y="3688288"/>
            <a:ext cx="371101" cy="371101"/>
          </a:xfrm>
          <a:prstGeom prst="rect">
            <a:avLst/>
          </a:prstGeom>
        </p:spPr>
      </p:pic>
      <p:pic>
        <p:nvPicPr>
          <p:cNvPr id="188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22" y="3272843"/>
            <a:ext cx="371101" cy="371101"/>
          </a:xfrm>
          <a:prstGeom prst="rect">
            <a:avLst/>
          </a:prstGeom>
        </p:spPr>
      </p:pic>
      <p:cxnSp>
        <p:nvCxnSpPr>
          <p:cNvPr id="189" name="直線接點 188"/>
          <p:cNvCxnSpPr/>
          <p:nvPr/>
        </p:nvCxnSpPr>
        <p:spPr>
          <a:xfrm flipH="1">
            <a:off x="9849734" y="3116878"/>
            <a:ext cx="62406" cy="341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>
            <a:off x="9978018" y="3134679"/>
            <a:ext cx="168340" cy="660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10189389" y="3487311"/>
            <a:ext cx="119673" cy="361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9786426" y="4059395"/>
            <a:ext cx="311265" cy="199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/>
          <p:cNvCxnSpPr/>
          <p:nvPr/>
        </p:nvCxnSpPr>
        <p:spPr>
          <a:xfrm>
            <a:off x="10151606" y="3925218"/>
            <a:ext cx="37783" cy="333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10446254" y="3791305"/>
            <a:ext cx="576855" cy="4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6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35" y="3347527"/>
            <a:ext cx="371101" cy="371101"/>
          </a:xfrm>
          <a:prstGeom prst="rect">
            <a:avLst/>
          </a:prstGeom>
        </p:spPr>
      </p:pic>
      <p:pic>
        <p:nvPicPr>
          <p:cNvPr id="197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601" y="4180982"/>
            <a:ext cx="371101" cy="371101"/>
          </a:xfrm>
          <a:prstGeom prst="rect">
            <a:avLst/>
          </a:prstGeom>
        </p:spPr>
      </p:pic>
      <p:pic>
        <p:nvPicPr>
          <p:cNvPr id="198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543" y="3880607"/>
            <a:ext cx="371101" cy="371101"/>
          </a:xfrm>
          <a:prstGeom prst="rect">
            <a:avLst/>
          </a:prstGeom>
        </p:spPr>
      </p:pic>
      <p:pic>
        <p:nvPicPr>
          <p:cNvPr id="199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094" y="2925816"/>
            <a:ext cx="371101" cy="371101"/>
          </a:xfrm>
          <a:prstGeom prst="rect">
            <a:avLst/>
          </a:prstGeom>
        </p:spPr>
      </p:pic>
      <p:pic>
        <p:nvPicPr>
          <p:cNvPr id="200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675" y="3717205"/>
            <a:ext cx="371101" cy="371101"/>
          </a:xfrm>
          <a:prstGeom prst="rect">
            <a:avLst/>
          </a:prstGeom>
        </p:spPr>
      </p:pic>
      <p:pic>
        <p:nvPicPr>
          <p:cNvPr id="201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26" y="3301760"/>
            <a:ext cx="371101" cy="371101"/>
          </a:xfrm>
          <a:prstGeom prst="rect">
            <a:avLst/>
          </a:prstGeom>
        </p:spPr>
      </p:pic>
      <p:cxnSp>
        <p:nvCxnSpPr>
          <p:cNvPr id="202" name="直線接點 201"/>
          <p:cNvCxnSpPr/>
          <p:nvPr/>
        </p:nvCxnSpPr>
        <p:spPr>
          <a:xfrm flipH="1">
            <a:off x="11269238" y="3145795"/>
            <a:ext cx="62406" cy="341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/>
          <p:cNvCxnSpPr/>
          <p:nvPr/>
        </p:nvCxnSpPr>
        <p:spPr>
          <a:xfrm>
            <a:off x="11397522" y="3163596"/>
            <a:ext cx="168340" cy="660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11608893" y="3516228"/>
            <a:ext cx="119673" cy="361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>
            <a:off x="11205930" y="4088312"/>
            <a:ext cx="311265" cy="199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>
            <a:off x="11571110" y="3954135"/>
            <a:ext cx="37783" cy="333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字方塊 194"/>
          <p:cNvSpPr txBox="1"/>
          <p:nvPr/>
        </p:nvSpPr>
        <p:spPr>
          <a:xfrm>
            <a:off x="10311232" y="3476553"/>
            <a:ext cx="77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/>
              <a:t>softmax</a:t>
            </a:r>
            <a:endParaRPr lang="zh-TW" altLang="en-US" sz="1400" dirty="0"/>
          </a:p>
        </p:txBody>
      </p:sp>
      <p:sp>
        <p:nvSpPr>
          <p:cNvPr id="208" name="矩形 207"/>
          <p:cNvSpPr/>
          <p:nvPr/>
        </p:nvSpPr>
        <p:spPr>
          <a:xfrm>
            <a:off x="8285434" y="2701992"/>
            <a:ext cx="132688" cy="1233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矩形 208"/>
          <p:cNvSpPr/>
          <p:nvPr/>
        </p:nvSpPr>
        <p:spPr>
          <a:xfrm>
            <a:off x="8418122" y="2701992"/>
            <a:ext cx="132688" cy="12333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矩形 209"/>
          <p:cNvSpPr/>
          <p:nvPr/>
        </p:nvSpPr>
        <p:spPr>
          <a:xfrm>
            <a:off x="8550810" y="2702722"/>
            <a:ext cx="132688" cy="1233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矩形 210"/>
          <p:cNvSpPr/>
          <p:nvPr/>
        </p:nvSpPr>
        <p:spPr>
          <a:xfrm>
            <a:off x="8683498" y="2702722"/>
            <a:ext cx="132688" cy="123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矩形 211"/>
          <p:cNvSpPr/>
          <p:nvPr/>
        </p:nvSpPr>
        <p:spPr>
          <a:xfrm>
            <a:off x="8816186" y="2701992"/>
            <a:ext cx="132688" cy="123338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3" name="矩形 212"/>
          <p:cNvSpPr/>
          <p:nvPr/>
        </p:nvSpPr>
        <p:spPr>
          <a:xfrm>
            <a:off x="8729407" y="4616825"/>
            <a:ext cx="132688" cy="123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/>
          <p:cNvSpPr/>
          <p:nvPr/>
        </p:nvSpPr>
        <p:spPr>
          <a:xfrm>
            <a:off x="8862095" y="4616825"/>
            <a:ext cx="132688" cy="123338"/>
          </a:xfrm>
          <a:prstGeom prst="rect">
            <a:avLst/>
          </a:prstGeom>
          <a:solidFill>
            <a:srgbClr val="CDAE5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/>
          <p:cNvSpPr/>
          <p:nvPr/>
        </p:nvSpPr>
        <p:spPr>
          <a:xfrm>
            <a:off x="8994783" y="4617555"/>
            <a:ext cx="132688" cy="123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矩形 215"/>
          <p:cNvSpPr/>
          <p:nvPr/>
        </p:nvSpPr>
        <p:spPr>
          <a:xfrm>
            <a:off x="9127471" y="4617555"/>
            <a:ext cx="132688" cy="12333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矩形 216"/>
          <p:cNvSpPr/>
          <p:nvPr/>
        </p:nvSpPr>
        <p:spPr>
          <a:xfrm>
            <a:off x="9260159" y="4616825"/>
            <a:ext cx="132688" cy="1233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8" name="直線接點 217"/>
          <p:cNvCxnSpPr/>
          <p:nvPr/>
        </p:nvCxnSpPr>
        <p:spPr>
          <a:xfrm flipV="1">
            <a:off x="8576930" y="2834490"/>
            <a:ext cx="69957" cy="16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/>
          <p:cNvCxnSpPr/>
          <p:nvPr/>
        </p:nvCxnSpPr>
        <p:spPr>
          <a:xfrm flipH="1" flipV="1">
            <a:off x="8882530" y="4433508"/>
            <a:ext cx="151236" cy="17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9857669" y="2733442"/>
            <a:ext cx="132688" cy="1233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矩形 222"/>
          <p:cNvSpPr/>
          <p:nvPr/>
        </p:nvSpPr>
        <p:spPr>
          <a:xfrm>
            <a:off x="9990357" y="2733442"/>
            <a:ext cx="132688" cy="12333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矩形 223"/>
          <p:cNvSpPr/>
          <p:nvPr/>
        </p:nvSpPr>
        <p:spPr>
          <a:xfrm>
            <a:off x="10123045" y="2734172"/>
            <a:ext cx="132688" cy="12333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5" name="直線接點 224"/>
          <p:cNvCxnSpPr/>
          <p:nvPr/>
        </p:nvCxnSpPr>
        <p:spPr>
          <a:xfrm flipV="1">
            <a:off x="9979712" y="2853530"/>
            <a:ext cx="69957" cy="168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矩形 225"/>
          <p:cNvSpPr/>
          <p:nvPr/>
        </p:nvSpPr>
        <p:spPr>
          <a:xfrm>
            <a:off x="10124386" y="4617555"/>
            <a:ext cx="132688" cy="12333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矩形 226"/>
          <p:cNvSpPr/>
          <p:nvPr/>
        </p:nvSpPr>
        <p:spPr>
          <a:xfrm>
            <a:off x="10257074" y="4617555"/>
            <a:ext cx="132688" cy="123338"/>
          </a:xfrm>
          <a:prstGeom prst="rect">
            <a:avLst/>
          </a:prstGeom>
          <a:solidFill>
            <a:srgbClr val="BC8F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8" name="矩形 227"/>
          <p:cNvSpPr/>
          <p:nvPr/>
        </p:nvSpPr>
        <p:spPr>
          <a:xfrm>
            <a:off x="10389762" y="4616825"/>
            <a:ext cx="132688" cy="1233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9" name="直線接點 228"/>
          <p:cNvCxnSpPr/>
          <p:nvPr/>
        </p:nvCxnSpPr>
        <p:spPr>
          <a:xfrm flipH="1" flipV="1">
            <a:off x="10204259" y="4427124"/>
            <a:ext cx="151236" cy="173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圖片 2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966" y="4633820"/>
            <a:ext cx="616072" cy="563765"/>
          </a:xfrm>
          <a:prstGeom prst="rect">
            <a:avLst/>
          </a:prstGeom>
        </p:spPr>
      </p:pic>
      <p:pic>
        <p:nvPicPr>
          <p:cNvPr id="231" name="圖片 2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1870" y="2282378"/>
            <a:ext cx="526826" cy="472187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32" name="直線接點 231"/>
          <p:cNvCxnSpPr/>
          <p:nvPr/>
        </p:nvCxnSpPr>
        <p:spPr>
          <a:xfrm flipV="1">
            <a:off x="11374675" y="2763662"/>
            <a:ext cx="14406" cy="270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/>
          <p:cNvCxnSpPr/>
          <p:nvPr/>
        </p:nvCxnSpPr>
        <p:spPr>
          <a:xfrm flipV="1">
            <a:off x="11611286" y="4457984"/>
            <a:ext cx="10733" cy="205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右大括弧 235"/>
          <p:cNvSpPr/>
          <p:nvPr/>
        </p:nvSpPr>
        <p:spPr>
          <a:xfrm rot="5400000">
            <a:off x="3537010" y="2773166"/>
            <a:ext cx="252413" cy="698124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文字方塊 236"/>
          <p:cNvSpPr txBox="1"/>
          <p:nvPr/>
        </p:nvSpPr>
        <p:spPr>
          <a:xfrm>
            <a:off x="3202809" y="6396716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f-GCN</a:t>
            </a:r>
            <a:endParaRPr lang="zh-TW" altLang="en-US" sz="2400" dirty="0"/>
          </a:p>
        </p:txBody>
      </p:sp>
      <p:sp>
        <p:nvSpPr>
          <p:cNvPr id="238" name="右大括弧 237"/>
          <p:cNvSpPr/>
          <p:nvPr/>
        </p:nvSpPr>
        <p:spPr>
          <a:xfrm rot="5400000">
            <a:off x="9815851" y="4172834"/>
            <a:ext cx="252413" cy="41395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文字方塊 238"/>
          <p:cNvSpPr txBox="1"/>
          <p:nvPr/>
        </p:nvSpPr>
        <p:spPr>
          <a:xfrm>
            <a:off x="9361998" y="637404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dirty="0" smtClean="0"/>
              <a:t>-GCN</a:t>
            </a:r>
            <a:endParaRPr lang="zh-TW" altLang="en-US" sz="2400" dirty="0"/>
          </a:p>
        </p:txBody>
      </p:sp>
      <p:sp>
        <p:nvSpPr>
          <p:cNvPr id="240" name="標題 1"/>
          <p:cNvSpPr>
            <a:spLocks noGrp="1"/>
          </p:cNvSpPr>
          <p:nvPr>
            <p:ph type="title"/>
          </p:nvPr>
        </p:nvSpPr>
        <p:spPr>
          <a:xfrm>
            <a:off x="507509" y="765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Hi-GCN 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6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50" grpId="0"/>
      <p:bldP spid="64" grpId="0" animBg="1"/>
      <p:bldP spid="65" grpId="0" animBg="1"/>
      <p:bldP spid="66" grpId="0" animBg="1"/>
      <p:bldP spid="86" grpId="0"/>
      <p:bldP spid="87" grpId="0" animBg="1"/>
      <p:bldP spid="91" grpId="0"/>
      <p:bldP spid="93" grpId="0" animBg="1"/>
      <p:bldP spid="94" grpId="0" animBg="1"/>
      <p:bldP spid="95" grpId="0" animBg="1"/>
      <p:bldP spid="96" grpId="0" animBg="1"/>
      <p:bldP spid="97" grpId="0" animBg="1"/>
      <p:bldP spid="108" grpId="0"/>
      <p:bldP spid="109" grpId="0" animBg="1"/>
      <p:bldP spid="110" grpId="0" animBg="1"/>
      <p:bldP spid="111" grpId="0" animBg="1"/>
      <p:bldP spid="112" grpId="0" animBg="1"/>
      <p:bldP spid="113" grpId="0" animBg="1"/>
      <p:bldP spid="120" grpId="0"/>
      <p:bldP spid="121" grpId="0" animBg="1"/>
      <p:bldP spid="122" grpId="0" animBg="1"/>
      <p:bldP spid="123" grpId="0" animBg="1"/>
      <p:bldP spid="128" grpId="0"/>
      <p:bldP spid="129" grpId="0" animBg="1"/>
      <p:bldP spid="142" grpId="0"/>
      <p:bldP spid="143" grpId="0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2" grpId="0"/>
      <p:bldP spid="195" grpId="0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22" grpId="0" animBg="1"/>
      <p:bldP spid="223" grpId="0" animBg="1"/>
      <p:bldP spid="224" grpId="0" animBg="1"/>
      <p:bldP spid="226" grpId="0" animBg="1"/>
      <p:bldP spid="227" grpId="0" animBg="1"/>
      <p:bldP spid="2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7150" y="88678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Graph Kernel</a:t>
            </a:r>
            <a:endParaRPr lang="zh-TW" altLang="en-US" dirty="0"/>
          </a:p>
        </p:txBody>
      </p:sp>
      <p:pic>
        <p:nvPicPr>
          <p:cNvPr id="13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5" y="2011066"/>
            <a:ext cx="1427398" cy="1427398"/>
          </a:xfrm>
        </p:spPr>
      </p:pic>
      <p:sp>
        <p:nvSpPr>
          <p:cNvPr id="14" name="橢圓 13"/>
          <p:cNvSpPr/>
          <p:nvPr/>
        </p:nvSpPr>
        <p:spPr>
          <a:xfrm>
            <a:off x="579849" y="2347420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83113" y="2621784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79581" y="2303865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016521" y="2743397"/>
            <a:ext cx="104930" cy="10298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1112111" y="2425897"/>
            <a:ext cx="104930" cy="1029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22" y="3049681"/>
            <a:ext cx="919163" cy="17644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7" y="2011066"/>
            <a:ext cx="929696" cy="172014"/>
          </a:xfrm>
          <a:prstGeom prst="rect">
            <a:avLst/>
          </a:prstGeom>
        </p:spPr>
      </p:pic>
      <p:cxnSp>
        <p:nvCxnSpPr>
          <p:cNvPr id="21" name="直線接點 20"/>
          <p:cNvCxnSpPr>
            <a:stCxn id="16" idx="7"/>
          </p:cNvCxnSpPr>
          <p:nvPr/>
        </p:nvCxnSpPr>
        <p:spPr>
          <a:xfrm flipV="1">
            <a:off x="869144" y="2151311"/>
            <a:ext cx="347897" cy="1676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endCxn id="19" idx="1"/>
          </p:cNvCxnSpPr>
          <p:nvPr/>
        </p:nvCxnSpPr>
        <p:spPr>
          <a:xfrm>
            <a:off x="1112111" y="2828448"/>
            <a:ext cx="202111" cy="30945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951588" y="2118636"/>
            <a:ext cx="1046244" cy="33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07247" y="2828448"/>
            <a:ext cx="990585" cy="22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832586" y="2431445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 Space</a:t>
            </a:r>
            <a:endParaRPr lang="zh-TW" altLang="en-US" dirty="0"/>
          </a:p>
        </p:txBody>
      </p:sp>
      <p:cxnSp>
        <p:nvCxnSpPr>
          <p:cNvPr id="37" name="直線單箭頭接點 36"/>
          <p:cNvCxnSpPr/>
          <p:nvPr/>
        </p:nvCxnSpPr>
        <p:spPr>
          <a:xfrm flipH="1" flipV="1">
            <a:off x="3395982" y="1969014"/>
            <a:ext cx="8917" cy="9137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3404899" y="2085150"/>
            <a:ext cx="773957" cy="790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3413816" y="2876107"/>
            <a:ext cx="1163355" cy="6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3882249" y="2514926"/>
            <a:ext cx="145301" cy="14258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0800" dist="127000" dir="5400000" sx="73000" sy="73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3829784" y="2222849"/>
            <a:ext cx="52465" cy="5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2667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3766180" y="2368530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190500" dir="5400000" sx="76000" sy="76000" algn="ctr" rotWithShape="0">
              <a:srgbClr val="000000">
                <a:alpha val="37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187773" y="2327358"/>
            <a:ext cx="144357" cy="15447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8100" dist="76200" dir="5400000" sx="68000" sy="68000" algn="ctr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412742" y="2106713"/>
            <a:ext cx="63919" cy="6782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76200" dist="2032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3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5" y="4494069"/>
            <a:ext cx="1427398" cy="1427398"/>
          </a:xfrm>
          <a:prstGeom prst="rect">
            <a:avLst/>
          </a:prstGeom>
        </p:spPr>
      </p:pic>
      <p:sp>
        <p:nvSpPr>
          <p:cNvPr id="64" name="橢圓 63"/>
          <p:cNvSpPr/>
          <p:nvPr/>
        </p:nvSpPr>
        <p:spPr>
          <a:xfrm>
            <a:off x="579849" y="4830423"/>
            <a:ext cx="104930" cy="10298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683113" y="5104787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79581" y="4786868"/>
            <a:ext cx="104930" cy="1029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1016521" y="5226400"/>
            <a:ext cx="104930" cy="10298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1112111" y="4908900"/>
            <a:ext cx="104930" cy="1029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9" name="直線單箭頭接點 68"/>
          <p:cNvCxnSpPr/>
          <p:nvPr/>
        </p:nvCxnSpPr>
        <p:spPr>
          <a:xfrm flipH="1" flipV="1">
            <a:off x="3395982" y="4553984"/>
            <a:ext cx="8917" cy="9137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3404899" y="4670120"/>
            <a:ext cx="773957" cy="790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3413816" y="5461077"/>
            <a:ext cx="1163355" cy="6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/>
          <p:cNvSpPr/>
          <p:nvPr/>
        </p:nvSpPr>
        <p:spPr>
          <a:xfrm>
            <a:off x="4033555" y="5121355"/>
            <a:ext cx="145301" cy="14258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0800" dist="127000" dir="5400000" sx="73000" sy="73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3659529" y="4816607"/>
            <a:ext cx="52465" cy="5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2667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3922620" y="4907885"/>
            <a:ext cx="104930" cy="1029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190500" dir="5400000" sx="76000" sy="76000" algn="ctr" rotWithShape="0">
              <a:srgbClr val="000000">
                <a:alpha val="37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4223620" y="4833669"/>
            <a:ext cx="144357" cy="15447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8100" dist="76200" dir="5400000" sx="68000" sy="68000" algn="ctr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4476661" y="4779019"/>
            <a:ext cx="63919" cy="6782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76200" dist="2032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42614" y="4591476"/>
            <a:ext cx="1046244" cy="33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1998273" y="5301288"/>
            <a:ext cx="990585" cy="22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圖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65" y="5589471"/>
            <a:ext cx="919163" cy="90552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4659" y="4322747"/>
            <a:ext cx="929696" cy="451788"/>
          </a:xfrm>
          <a:prstGeom prst="rect">
            <a:avLst/>
          </a:prstGeom>
        </p:spPr>
      </p:pic>
      <p:cxnSp>
        <p:nvCxnSpPr>
          <p:cNvPr id="82" name="直線接點 81"/>
          <p:cNvCxnSpPr/>
          <p:nvPr/>
        </p:nvCxnSpPr>
        <p:spPr>
          <a:xfrm flipV="1">
            <a:off x="830711" y="4634314"/>
            <a:ext cx="347897" cy="1676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>
            <a:endCxn id="80" idx="1"/>
          </p:cNvCxnSpPr>
          <p:nvPr/>
        </p:nvCxnSpPr>
        <p:spPr>
          <a:xfrm>
            <a:off x="1049854" y="5282344"/>
            <a:ext cx="202111" cy="352403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780899" y="2466587"/>
            <a:ext cx="2736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4821270" y="5094692"/>
            <a:ext cx="2736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5054521" y="2450401"/>
            <a:ext cx="40371" cy="2670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5054521" y="3832507"/>
            <a:ext cx="474742" cy="5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3996218" y="364528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Similarity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5477608" y="3414673"/>
                <a:ext cx="3312958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08" y="3414673"/>
                <a:ext cx="3312958" cy="830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9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249" y="1337094"/>
            <a:ext cx="1427398" cy="1427398"/>
          </a:xfrm>
          <a:prstGeom prst="rect">
            <a:avLst/>
          </a:prstGeom>
        </p:spPr>
      </p:pic>
      <p:pic>
        <p:nvPicPr>
          <p:cNvPr id="100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347" y="2406846"/>
            <a:ext cx="1427398" cy="1427398"/>
          </a:xfrm>
          <a:prstGeom prst="rect">
            <a:avLst/>
          </a:prstGeom>
        </p:spPr>
      </p:pic>
      <p:cxnSp>
        <p:nvCxnSpPr>
          <p:cNvPr id="103" name="直線接點 102"/>
          <p:cNvCxnSpPr/>
          <p:nvPr/>
        </p:nvCxnSpPr>
        <p:spPr>
          <a:xfrm>
            <a:off x="10628832" y="2303008"/>
            <a:ext cx="481843" cy="46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10770231" y="2171925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231" y="2171925"/>
                <a:ext cx="4298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接點 108"/>
          <p:cNvCxnSpPr/>
          <p:nvPr/>
        </p:nvCxnSpPr>
        <p:spPr>
          <a:xfrm>
            <a:off x="8713715" y="3832507"/>
            <a:ext cx="2736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>
            <a:off x="8984198" y="2444689"/>
            <a:ext cx="40371" cy="2670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>
            <a:off x="8971019" y="2460843"/>
            <a:ext cx="474742" cy="5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>
            <a:off x="8997794" y="5099043"/>
            <a:ext cx="474742" cy="5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4" name="內容版面配置區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61" y="3863652"/>
            <a:ext cx="1427398" cy="1427398"/>
          </a:xfrm>
          <a:prstGeom prst="rect">
            <a:avLst/>
          </a:prstGeom>
        </p:spPr>
      </p:pic>
      <p:pic>
        <p:nvPicPr>
          <p:cNvPr id="115" name="內容版面配置區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59" y="4933404"/>
            <a:ext cx="1427398" cy="1427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8494807" y="2020168"/>
                <a:ext cx="1289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07" y="2020168"/>
                <a:ext cx="12890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8778657" y="5116622"/>
                <a:ext cx="859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657" y="5116622"/>
                <a:ext cx="8594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50" grpId="0" animBg="1"/>
      <p:bldP spid="51" grpId="0" animBg="1"/>
      <p:bldP spid="52" grpId="0" animBg="1"/>
      <p:bldP spid="53" grpId="0" animBg="1"/>
      <p:bldP spid="5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1" grpId="0"/>
      <p:bldP spid="92" grpId="0"/>
      <p:bldP spid="108" grpId="0"/>
      <p:bldP spid="117" grpId="0"/>
      <p:bldP spid="1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Learning Strategy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3137" y="1268784"/>
            <a:ext cx="16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1. Two-step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5031" y="210005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f-GCN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942896" y="2231311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1899145" y="2328473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351352" y="21000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179437" y="2004715"/>
            <a:ext cx="1708141" cy="56001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2976995" y="2284723"/>
            <a:ext cx="741857" cy="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718852" y="210005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embedding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4967912" y="2290008"/>
            <a:ext cx="741857" cy="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5805054" y="210005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-GCN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6592919" y="2231311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549168" y="2328473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974701" y="21000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829460" y="2004715"/>
            <a:ext cx="1708141" cy="56001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7657292" y="2279614"/>
            <a:ext cx="741857" cy="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486988" y="2094948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prediction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33136" y="2842639"/>
            <a:ext cx="2434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 Jointly Learning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155031" y="370726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f-GCN</a:t>
            </a:r>
            <a:endParaRPr lang="zh-TW" altLang="en-US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1942896" y="3838523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1899145" y="3935685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179437" y="3611927"/>
            <a:ext cx="2871924" cy="56001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2260331" y="369897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-GCN</a:t>
            </a:r>
            <a:endParaRPr lang="zh-TW" altLang="en-US" dirty="0"/>
          </a:p>
        </p:txBody>
      </p:sp>
      <p:cxnSp>
        <p:nvCxnSpPr>
          <p:cNvPr id="42" name="直線單箭頭接點 41"/>
          <p:cNvCxnSpPr/>
          <p:nvPr/>
        </p:nvCxnSpPr>
        <p:spPr>
          <a:xfrm flipV="1">
            <a:off x="3048196" y="3830227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3004445" y="3927389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429978" y="369897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155100" y="3891935"/>
            <a:ext cx="741857" cy="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984796" y="3707269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prediction</a:t>
            </a:r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2273382" y="3473845"/>
            <a:ext cx="223161" cy="35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423666" y="319447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embedding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33136" y="4434272"/>
            <a:ext cx="195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 Pre-training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155031" y="540982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f-GCN</a:t>
            </a:r>
            <a:endParaRPr lang="zh-TW" altLang="en-US" dirty="0"/>
          </a:p>
        </p:txBody>
      </p:sp>
      <p:cxnSp>
        <p:nvCxnSpPr>
          <p:cNvPr id="53" name="直線單箭頭接點 52"/>
          <p:cNvCxnSpPr/>
          <p:nvPr/>
        </p:nvCxnSpPr>
        <p:spPr>
          <a:xfrm flipV="1">
            <a:off x="1942896" y="5541077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1899145" y="5638239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2351352" y="54098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179437" y="5314481"/>
            <a:ext cx="1708141" cy="56001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3138931" y="5587935"/>
            <a:ext cx="741857" cy="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4084553" y="540418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f-GCN</a:t>
            </a:r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 flipV="1">
            <a:off x="4872418" y="5535435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4828667" y="5632597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108959" y="5308839"/>
            <a:ext cx="2871924" cy="56001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189853" y="539588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-GCN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5977718" y="5527139"/>
            <a:ext cx="319039" cy="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H="1">
            <a:off x="5933967" y="5624301"/>
            <a:ext cx="362790" cy="4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6359500" y="53958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5202904" y="5170757"/>
            <a:ext cx="223161" cy="35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5353188" y="489138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embedding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675932" y="5669143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weight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9" name="弧形向右箭號 68"/>
          <p:cNvSpPr/>
          <p:nvPr/>
        </p:nvSpPr>
        <p:spPr>
          <a:xfrm rot="15891642">
            <a:off x="3160184" y="5025650"/>
            <a:ext cx="375477" cy="2154526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52" y="2066256"/>
            <a:ext cx="5674048" cy="38221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722" y="2066256"/>
            <a:ext cx="5674048" cy="380548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793750" y="5454650"/>
            <a:ext cx="5251450" cy="22860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813550" y="5568950"/>
            <a:ext cx="5251450" cy="22860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 (+ non-image information)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48" y="1533524"/>
            <a:ext cx="8794357" cy="50133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4350" y="2063750"/>
            <a:ext cx="1759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+ gender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+ acquisition 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00" y="4546600"/>
            <a:ext cx="1014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+ gender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+ 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178050" y="3649880"/>
            <a:ext cx="7607300" cy="14107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273871" y="6139080"/>
            <a:ext cx="7607300" cy="14107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2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of connectivity 	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651" y="1825625"/>
            <a:ext cx="9502697" cy="435133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73350" y="3597275"/>
            <a:ext cx="7016750" cy="27305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914650" y="5641975"/>
            <a:ext cx="7016750" cy="200025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59" y="126956"/>
            <a:ext cx="11142567" cy="1325563"/>
          </a:xfrm>
        </p:spPr>
        <p:txBody>
          <a:bodyPr/>
          <a:lstStyle/>
          <a:p>
            <a:r>
              <a:rPr lang="en-US" altLang="zh-TW" dirty="0" smtClean="0"/>
              <a:t>2.Graph Prediction (</a:t>
            </a:r>
            <a:r>
              <a:rPr lang="en-US" altLang="zh-TW" b="1" dirty="0" smtClean="0"/>
              <a:t>Researcher’s Collaboration)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39"/>
          <a:stretch/>
        </p:blipFill>
        <p:spPr>
          <a:xfrm rot="5400000">
            <a:off x="995178" y="2528919"/>
            <a:ext cx="2700725" cy="1628908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926620" y="5150412"/>
            <a:ext cx="297712" cy="3232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926620" y="5805377"/>
            <a:ext cx="238169" cy="2440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258356" y="5081193"/>
            <a:ext cx="15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researcher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258356" y="5696556"/>
            <a:ext cx="18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collaboration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407089" y="3587457"/>
            <a:ext cx="8803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350843" y="3402791"/>
            <a:ext cx="177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Graph Prediction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766221" y="36781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rgbClr val="212529"/>
                </a:solidFill>
                <a:latin typeface="-apple-system"/>
              </a:rPr>
              <a:t>1. High </a:t>
            </a:r>
            <a:r>
              <a:rPr lang="en-US" altLang="zh-TW" dirty="0">
                <a:solidFill>
                  <a:srgbClr val="212529"/>
                </a:solidFill>
                <a:latin typeface="-apple-system"/>
              </a:rPr>
              <a:t>Energy </a:t>
            </a:r>
            <a:r>
              <a:rPr lang="en-US" altLang="zh-TW" dirty="0" smtClean="0">
                <a:solidFill>
                  <a:srgbClr val="212529"/>
                </a:solidFill>
                <a:latin typeface="-apple-system"/>
              </a:rPr>
              <a:t>Physics</a:t>
            </a:r>
          </a:p>
          <a:p>
            <a:r>
              <a:rPr lang="en-US" altLang="zh-TW" dirty="0" smtClean="0">
                <a:solidFill>
                  <a:srgbClr val="212529"/>
                </a:solidFill>
                <a:latin typeface="-apple-system"/>
              </a:rPr>
              <a:t>2. Condensed </a:t>
            </a:r>
            <a:r>
              <a:rPr lang="en-US" altLang="zh-TW" dirty="0">
                <a:solidFill>
                  <a:srgbClr val="212529"/>
                </a:solidFill>
                <a:latin typeface="-apple-system"/>
              </a:rPr>
              <a:t>Matter </a:t>
            </a:r>
            <a:r>
              <a:rPr lang="en-US" altLang="zh-TW" dirty="0" smtClean="0">
                <a:solidFill>
                  <a:srgbClr val="212529"/>
                </a:solidFill>
                <a:latin typeface="-apple-system"/>
              </a:rPr>
              <a:t>Physics</a:t>
            </a:r>
          </a:p>
          <a:p>
            <a:r>
              <a:rPr lang="en-US" altLang="zh-TW" dirty="0" smtClean="0">
                <a:solidFill>
                  <a:srgbClr val="212529"/>
                </a:solidFill>
                <a:latin typeface="-apple-system"/>
              </a:rPr>
              <a:t>3. Astro </a:t>
            </a:r>
            <a:r>
              <a:rPr lang="en-US" altLang="zh-TW" dirty="0">
                <a:solidFill>
                  <a:srgbClr val="212529"/>
                </a:solidFill>
                <a:latin typeface="-apple-system"/>
              </a:rPr>
              <a:t>Physics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43" y="5312025"/>
            <a:ext cx="7697586" cy="58196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26415" y="240032"/>
            <a:ext cx="20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= inductive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90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19101" y="2520101"/>
            <a:ext cx="11596687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7. </a:t>
            </a:r>
            <a:r>
              <a:rPr lang="en-US" altLang="zh-TW" b="1" dirty="0"/>
              <a:t>Graph Random Neural Network 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/>
              <a:t>	</a:t>
            </a:r>
            <a:r>
              <a:rPr lang="en-US" altLang="zh-TW" b="1" dirty="0" smtClean="0"/>
              <a:t>for </a:t>
            </a:r>
            <a:r>
              <a:rPr lang="en-US" altLang="zh-TW" b="1" dirty="0"/>
              <a:t>Semi-Supervised Learning on Graphs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67861" y="3759231"/>
            <a:ext cx="1207740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Graph Random Neural Network for Semi-Supervised Learning on </a:t>
            </a:r>
            <a:r>
              <a:rPr lang="en-US" altLang="zh-TW" dirty="0" smtClean="0"/>
              <a:t>Graphs</a:t>
            </a:r>
            <a:r>
              <a:rPr lang="zh-TW" altLang="en-US" dirty="0" smtClean="0"/>
              <a:t> </a:t>
            </a:r>
            <a:r>
              <a:rPr lang="en-US" altLang="zh-TW" sz="2000" dirty="0" smtClean="0"/>
              <a:t>(2020.10)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</a:t>
            </a:r>
            <a:r>
              <a:rPr lang="en-US" altLang="zh-TW" dirty="0"/>
              <a:t>: Feng, </a:t>
            </a:r>
            <a:r>
              <a:rPr lang="en-US" altLang="zh-TW" dirty="0" err="1"/>
              <a:t>Wenzheng</a:t>
            </a:r>
            <a:r>
              <a:rPr lang="en-US" altLang="zh-TW" dirty="0"/>
              <a:t>; Zhang, </a:t>
            </a:r>
            <a:r>
              <a:rPr lang="en-US" altLang="zh-TW" dirty="0" err="1"/>
              <a:t>Jie</a:t>
            </a:r>
            <a:r>
              <a:rPr lang="en-US" altLang="zh-TW" dirty="0"/>
              <a:t>; Dong, </a:t>
            </a:r>
            <a:r>
              <a:rPr lang="en-US" altLang="zh-TW" dirty="0" err="1"/>
              <a:t>Yuxiao</a:t>
            </a:r>
            <a:r>
              <a:rPr lang="en-US" altLang="zh-TW" dirty="0"/>
              <a:t>; Han, Yu; Luan, </a:t>
            </a:r>
            <a:r>
              <a:rPr lang="en-US" altLang="zh-TW" dirty="0" err="1"/>
              <a:t>Huanbo</a:t>
            </a:r>
            <a:r>
              <a:rPr lang="en-US" altLang="zh-TW" dirty="0"/>
              <a:t>; Xu, Qian; Yang, </a:t>
            </a:r>
            <a:r>
              <a:rPr lang="en-US" altLang="zh-TW" dirty="0" err="1"/>
              <a:t>Qiang</a:t>
            </a:r>
            <a:r>
              <a:rPr lang="en-US" altLang="zh-TW" dirty="0"/>
              <a:t>; Kharlamov, </a:t>
            </a:r>
            <a:r>
              <a:rPr lang="en-US" altLang="zh-TW" dirty="0" err="1"/>
              <a:t>Evgeny</a:t>
            </a:r>
            <a:r>
              <a:rPr lang="en-US" altLang="zh-TW" dirty="0"/>
              <a:t>; Tang, </a:t>
            </a:r>
            <a:r>
              <a:rPr lang="en-US" altLang="zh-TW" dirty="0" err="1"/>
              <a:t>Jie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中國清華大學</a:t>
            </a:r>
            <a:r>
              <a:rPr lang="en-US" altLang="zh-TW" dirty="0" smtClean="0"/>
              <a:t>CS)</a:t>
            </a:r>
          </a:p>
          <a:p>
            <a:r>
              <a:rPr lang="en-US" altLang="zh-TW" dirty="0" smtClean="0"/>
              <a:t>Publication: </a:t>
            </a:r>
            <a:r>
              <a:rPr lang="en-US" altLang="zh-TW" dirty="0" err="1" smtClean="0"/>
              <a:t>eprint</a:t>
            </a:r>
            <a:r>
              <a:rPr lang="en-US" altLang="zh-TW" dirty="0" smtClean="0"/>
              <a:t> </a:t>
            </a:r>
            <a:r>
              <a:rPr lang="en-US" altLang="zh-TW" dirty="0"/>
              <a:t>arXiv:2005.11079</a:t>
            </a:r>
          </a:p>
        </p:txBody>
      </p:sp>
    </p:spTree>
    <p:extLst>
      <p:ext uri="{BB962C8B-B14F-4D97-AF65-F5344CB8AC3E}">
        <p14:creationId xmlns:p14="http://schemas.microsoft.com/office/powerpoint/2010/main" val="32783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 rot="20578461">
            <a:off x="758811" y="2882484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 rot="954932">
            <a:off x="1315248" y="2606037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 rot="1389015">
            <a:off x="1871685" y="2882484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241529" y="320925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45289" y="364235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620374" y="364235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7" idx="3"/>
            <a:endCxn id="4" idx="6"/>
          </p:cNvCxnSpPr>
          <p:nvPr/>
        </p:nvCxnSpPr>
        <p:spPr>
          <a:xfrm flipH="1">
            <a:off x="1025040" y="2811863"/>
            <a:ext cx="306957" cy="168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7" idx="6"/>
            <a:endCxn id="8" idx="2"/>
          </p:cNvCxnSpPr>
          <p:nvPr/>
        </p:nvCxnSpPr>
        <p:spPr>
          <a:xfrm>
            <a:off x="1582224" y="2781581"/>
            <a:ext cx="300420" cy="185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7" idx="4"/>
            <a:endCxn id="9" idx="0"/>
          </p:cNvCxnSpPr>
          <p:nvPr/>
        </p:nvCxnSpPr>
        <p:spPr>
          <a:xfrm flipH="1">
            <a:off x="1377626" y="2877186"/>
            <a:ext cx="35815" cy="3320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" idx="5"/>
            <a:endCxn id="9" idx="1"/>
          </p:cNvCxnSpPr>
          <p:nvPr/>
        </p:nvCxnSpPr>
        <p:spPr>
          <a:xfrm>
            <a:off x="1015542" y="3085985"/>
            <a:ext cx="265849" cy="1637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9" idx="3"/>
            <a:endCxn id="10" idx="7"/>
          </p:cNvCxnSpPr>
          <p:nvPr/>
        </p:nvCxnSpPr>
        <p:spPr>
          <a:xfrm flipH="1">
            <a:off x="1077620" y="3445220"/>
            <a:ext cx="203771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1" idx="1"/>
            <a:endCxn id="9" idx="5"/>
          </p:cNvCxnSpPr>
          <p:nvPr/>
        </p:nvCxnSpPr>
        <p:spPr>
          <a:xfrm flipH="1" flipV="1">
            <a:off x="1473860" y="3445220"/>
            <a:ext cx="186376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08001" y="2750953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807991" y="2750953"/>
            <a:ext cx="99990" cy="977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07981" y="2750953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07280" y="3517716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907270" y="3517716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007260" y="3517716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539729" y="3294785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639719" y="3294785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739709" y="3294785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652725" y="3515452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52715" y="3515452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852705" y="3515452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866206" y="2761975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966196" y="2761975"/>
            <a:ext cx="99990" cy="97739"/>
          </a:xfrm>
          <a:prstGeom prst="rect">
            <a:avLst/>
          </a:prstGeom>
          <a:solidFill>
            <a:srgbClr val="C3EAB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2066186" y="2761975"/>
            <a:ext cx="99990" cy="97739"/>
          </a:xfrm>
          <a:prstGeom prst="rect">
            <a:avLst/>
          </a:prstGeom>
          <a:solidFill>
            <a:srgbClr val="E9ABA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304231" y="2489762"/>
            <a:ext cx="99990" cy="977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04221" y="2489762"/>
            <a:ext cx="99990" cy="97739"/>
          </a:xfrm>
          <a:prstGeom prst="rect">
            <a:avLst/>
          </a:prstGeom>
          <a:solidFill>
            <a:srgbClr val="C5D4D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504211" y="2489762"/>
            <a:ext cx="99990" cy="97739"/>
          </a:xfrm>
          <a:prstGeom prst="rect">
            <a:avLst/>
          </a:prstGeom>
          <a:solidFill>
            <a:srgbClr val="DF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56"/>
          <p:cNvSpPr/>
          <p:nvPr/>
        </p:nvSpPr>
        <p:spPr>
          <a:xfrm rot="19673792">
            <a:off x="2539056" y="2126513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右箭號 57"/>
          <p:cNvSpPr/>
          <p:nvPr/>
        </p:nvSpPr>
        <p:spPr>
          <a:xfrm>
            <a:off x="2544854" y="3128056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向右箭號 58"/>
          <p:cNvSpPr/>
          <p:nvPr/>
        </p:nvSpPr>
        <p:spPr>
          <a:xfrm rot="1991015">
            <a:off x="2539056" y="4082628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3024446" y="1791579"/>
            <a:ext cx="99990" cy="977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124436" y="1791579"/>
            <a:ext cx="99990" cy="97739"/>
          </a:xfrm>
          <a:prstGeom prst="rect">
            <a:avLst/>
          </a:prstGeom>
          <a:solidFill>
            <a:srgbClr val="C5D4D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3224426" y="1791579"/>
            <a:ext cx="99990" cy="97739"/>
          </a:xfrm>
          <a:prstGeom prst="rect">
            <a:avLst/>
          </a:prstGeom>
          <a:solidFill>
            <a:srgbClr val="DF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3024121" y="1890386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3124111" y="1890386"/>
            <a:ext cx="99990" cy="977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3224101" y="1890386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3024446" y="1988125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124436" y="1988125"/>
            <a:ext cx="99990" cy="97739"/>
          </a:xfrm>
          <a:prstGeom prst="rect">
            <a:avLst/>
          </a:prstGeom>
          <a:solidFill>
            <a:srgbClr val="C3EAB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24426" y="1988125"/>
            <a:ext cx="99990" cy="97739"/>
          </a:xfrm>
          <a:prstGeom prst="rect">
            <a:avLst/>
          </a:prstGeom>
          <a:solidFill>
            <a:srgbClr val="E9ABA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3024446" y="2085864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3124436" y="2085864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3224426" y="2085864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3024446" y="2183603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124436" y="2183603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224426" y="2183603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3024446" y="2281342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3124436" y="2281342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224426" y="2281342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3354563" y="2019189"/>
            <a:ext cx="137160" cy="133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/>
          <p:cNvCxnSpPr>
            <a:stCxn id="79" idx="1"/>
            <a:endCxn id="79" idx="5"/>
          </p:cNvCxnSpPr>
          <p:nvPr/>
        </p:nvCxnSpPr>
        <p:spPr>
          <a:xfrm>
            <a:off x="3374650" y="2038718"/>
            <a:ext cx="96986" cy="94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stCxn id="79" idx="7"/>
            <a:endCxn id="79" idx="3"/>
          </p:cNvCxnSpPr>
          <p:nvPr/>
        </p:nvCxnSpPr>
        <p:spPr>
          <a:xfrm flipH="1">
            <a:off x="3374650" y="2038718"/>
            <a:ext cx="96986" cy="94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3521870" y="179157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521870" y="1988125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521870" y="2085864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521870" y="2183603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521870" y="2281342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521545" y="1890385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向右箭號 95"/>
          <p:cNvSpPr/>
          <p:nvPr/>
        </p:nvSpPr>
        <p:spPr>
          <a:xfrm>
            <a:off x="3740241" y="2023584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4018969" y="179157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4118959" y="179157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4218949" y="179157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4018644" y="18903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4118634" y="18903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4218624" y="18903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4018969" y="1988125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118959" y="1988125"/>
            <a:ext cx="99990" cy="97739"/>
          </a:xfrm>
          <a:prstGeom prst="rect">
            <a:avLst/>
          </a:prstGeom>
          <a:solidFill>
            <a:srgbClr val="C3EAB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218949" y="1988125"/>
            <a:ext cx="99990" cy="97739"/>
          </a:xfrm>
          <a:prstGeom prst="rect">
            <a:avLst/>
          </a:prstGeom>
          <a:solidFill>
            <a:srgbClr val="E9ABA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4018969" y="2085864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4118959" y="2085864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4218949" y="2085864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018969" y="2183603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4118959" y="2183603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4218949" y="2183603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4018969" y="228134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4118959" y="228134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4218949" y="228134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向右箭號 114"/>
          <p:cNvSpPr/>
          <p:nvPr/>
        </p:nvSpPr>
        <p:spPr>
          <a:xfrm>
            <a:off x="4407616" y="2019189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/>
          <p:cNvSpPr/>
          <p:nvPr/>
        </p:nvSpPr>
        <p:spPr>
          <a:xfrm rot="20578461">
            <a:off x="4680318" y="1653354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/>
          <p:cNvSpPr/>
          <p:nvPr/>
        </p:nvSpPr>
        <p:spPr>
          <a:xfrm rot="954932">
            <a:off x="5236755" y="1376907"/>
            <a:ext cx="272193" cy="276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 rot="1389015">
            <a:off x="5793192" y="1653354"/>
            <a:ext cx="272193" cy="276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5163036" y="198012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766796" y="2413228"/>
            <a:ext cx="272193" cy="276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5541881" y="241322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接點 121"/>
          <p:cNvCxnSpPr>
            <a:stCxn id="117" idx="3"/>
            <a:endCxn id="116" idx="6"/>
          </p:cNvCxnSpPr>
          <p:nvPr/>
        </p:nvCxnSpPr>
        <p:spPr>
          <a:xfrm flipH="1">
            <a:off x="4946547" y="1582733"/>
            <a:ext cx="306957" cy="168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17" idx="6"/>
            <a:endCxn id="118" idx="2"/>
          </p:cNvCxnSpPr>
          <p:nvPr/>
        </p:nvCxnSpPr>
        <p:spPr>
          <a:xfrm>
            <a:off x="5503731" y="1552451"/>
            <a:ext cx="300420" cy="185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接點 123"/>
          <p:cNvCxnSpPr>
            <a:stCxn id="117" idx="4"/>
            <a:endCxn id="119" idx="0"/>
          </p:cNvCxnSpPr>
          <p:nvPr/>
        </p:nvCxnSpPr>
        <p:spPr>
          <a:xfrm flipH="1">
            <a:off x="5299133" y="1648056"/>
            <a:ext cx="35815" cy="3320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接點 124"/>
          <p:cNvCxnSpPr>
            <a:stCxn id="116" idx="5"/>
            <a:endCxn id="119" idx="1"/>
          </p:cNvCxnSpPr>
          <p:nvPr/>
        </p:nvCxnSpPr>
        <p:spPr>
          <a:xfrm>
            <a:off x="4937049" y="1856855"/>
            <a:ext cx="265849" cy="1637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接點 125"/>
          <p:cNvCxnSpPr>
            <a:stCxn id="119" idx="3"/>
            <a:endCxn id="120" idx="7"/>
          </p:cNvCxnSpPr>
          <p:nvPr/>
        </p:nvCxnSpPr>
        <p:spPr>
          <a:xfrm flipH="1">
            <a:off x="4999127" y="2216090"/>
            <a:ext cx="203771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接點 126"/>
          <p:cNvCxnSpPr>
            <a:stCxn id="121" idx="1"/>
            <a:endCxn id="119" idx="5"/>
          </p:cNvCxnSpPr>
          <p:nvPr/>
        </p:nvCxnSpPr>
        <p:spPr>
          <a:xfrm flipH="1" flipV="1">
            <a:off x="5395367" y="2216090"/>
            <a:ext cx="186376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4629508" y="1521823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729498" y="1521823"/>
            <a:ext cx="99990" cy="977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829488" y="1521823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4728787" y="22885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4828777" y="22885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4928767" y="2288586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461236" y="2065655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5561226" y="2065655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5661216" y="2065655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5574232" y="2286322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5674222" y="2286322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5774212" y="2286322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5787713" y="1532845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5887703" y="1532845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987693" y="1532845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225738" y="126063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325728" y="126063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5425718" y="1260632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向右箭號 145"/>
          <p:cNvSpPr/>
          <p:nvPr/>
        </p:nvSpPr>
        <p:spPr>
          <a:xfrm>
            <a:off x="6265344" y="2019189"/>
            <a:ext cx="1176856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/>
          <p:cNvSpPr txBox="1"/>
          <p:nvPr/>
        </p:nvSpPr>
        <p:spPr>
          <a:xfrm>
            <a:off x="6225330" y="1434414"/>
            <a:ext cx="1256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00B050"/>
                </a:solidFill>
              </a:rPr>
              <a:t>mixed-order </a:t>
            </a:r>
          </a:p>
          <a:p>
            <a:pPr algn="ctr"/>
            <a:r>
              <a:rPr lang="en-US" altLang="zh-TW" sz="1600" dirty="0" smtClean="0">
                <a:solidFill>
                  <a:srgbClr val="00B050"/>
                </a:solidFill>
              </a:rPr>
              <a:t>propagation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48" name="右大括弧 147"/>
          <p:cNvSpPr/>
          <p:nvPr/>
        </p:nvSpPr>
        <p:spPr>
          <a:xfrm rot="16200000">
            <a:off x="7630671" y="1168776"/>
            <a:ext cx="236276" cy="474591"/>
          </a:xfrm>
          <a:prstGeom prst="rightBrace">
            <a:avLst>
              <a:gd name="adj1" fmla="val 240284"/>
              <a:gd name="adj2" fmla="val 505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4011845" y="453652"/>
            <a:ext cx="11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DropNode</a:t>
            </a:r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7599149" y="1791578"/>
            <a:ext cx="99990" cy="977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7699139" y="1791578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7799129" y="1791578"/>
            <a:ext cx="99990" cy="9773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7598824" y="1890385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7698814" y="1890385"/>
            <a:ext cx="99990" cy="97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7798804" y="1890385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7599149" y="1988124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7699139" y="1988124"/>
            <a:ext cx="99990" cy="977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7799129" y="1988124"/>
            <a:ext cx="99990" cy="977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599149" y="2085863"/>
            <a:ext cx="99990" cy="977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699139" y="2085863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99129" y="2085863"/>
            <a:ext cx="99990" cy="97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7599149" y="2183602"/>
            <a:ext cx="99990" cy="97739"/>
          </a:xfrm>
          <a:prstGeom prst="rect">
            <a:avLst/>
          </a:prstGeom>
          <a:solidFill>
            <a:srgbClr val="C3EAB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7699139" y="2183602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7799129" y="2183602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7599149" y="2281341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7699139" y="2281341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7799129" y="2281341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向右箭號 167"/>
          <p:cNvSpPr/>
          <p:nvPr/>
        </p:nvSpPr>
        <p:spPr>
          <a:xfrm>
            <a:off x="8038122" y="2214975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/>
          <p:cNvSpPr/>
          <p:nvPr/>
        </p:nvSpPr>
        <p:spPr>
          <a:xfrm>
            <a:off x="8585386" y="2833273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/>
          <p:cNvSpPr/>
          <p:nvPr/>
        </p:nvSpPr>
        <p:spPr>
          <a:xfrm>
            <a:off x="8585386" y="3109499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橢圓 170"/>
          <p:cNvSpPr/>
          <p:nvPr/>
        </p:nvSpPr>
        <p:spPr>
          <a:xfrm>
            <a:off x="8585387" y="3383390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橢圓 175"/>
          <p:cNvSpPr/>
          <p:nvPr/>
        </p:nvSpPr>
        <p:spPr>
          <a:xfrm>
            <a:off x="8948318" y="2992477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橢圓 176"/>
          <p:cNvSpPr/>
          <p:nvPr/>
        </p:nvSpPr>
        <p:spPr>
          <a:xfrm>
            <a:off x="8948319" y="3266368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/>
          <p:cNvSpPr/>
          <p:nvPr/>
        </p:nvSpPr>
        <p:spPr>
          <a:xfrm>
            <a:off x="9271824" y="3113185"/>
            <a:ext cx="155767" cy="14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8365815" y="2064594"/>
            <a:ext cx="1135380" cy="2194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5" name="直線單箭頭接點 184"/>
          <p:cNvCxnSpPr>
            <a:stCxn id="169" idx="6"/>
            <a:endCxn id="176" idx="2"/>
          </p:cNvCxnSpPr>
          <p:nvPr/>
        </p:nvCxnSpPr>
        <p:spPr>
          <a:xfrm>
            <a:off x="8741153" y="2905376"/>
            <a:ext cx="207165" cy="159204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69" idx="6"/>
            <a:endCxn id="177" idx="2"/>
          </p:cNvCxnSpPr>
          <p:nvPr/>
        </p:nvCxnSpPr>
        <p:spPr>
          <a:xfrm>
            <a:off x="8741153" y="2905376"/>
            <a:ext cx="207166" cy="433095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>
            <a:stCxn id="170" idx="6"/>
            <a:endCxn id="176" idx="2"/>
          </p:cNvCxnSpPr>
          <p:nvPr/>
        </p:nvCxnSpPr>
        <p:spPr>
          <a:xfrm flipV="1">
            <a:off x="8741153" y="3064580"/>
            <a:ext cx="207165" cy="117022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>
            <a:stCxn id="170" idx="6"/>
            <a:endCxn id="177" idx="2"/>
          </p:cNvCxnSpPr>
          <p:nvPr/>
        </p:nvCxnSpPr>
        <p:spPr>
          <a:xfrm>
            <a:off x="8741153" y="3181602"/>
            <a:ext cx="207166" cy="15686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>
            <a:stCxn id="171" idx="6"/>
            <a:endCxn id="177" idx="2"/>
          </p:cNvCxnSpPr>
          <p:nvPr/>
        </p:nvCxnSpPr>
        <p:spPr>
          <a:xfrm flipV="1">
            <a:off x="8741154" y="3338471"/>
            <a:ext cx="207165" cy="117022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>
            <a:stCxn id="171" idx="6"/>
            <a:endCxn id="176" idx="2"/>
          </p:cNvCxnSpPr>
          <p:nvPr/>
        </p:nvCxnSpPr>
        <p:spPr>
          <a:xfrm flipV="1">
            <a:off x="8741154" y="3064580"/>
            <a:ext cx="207164" cy="390913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stCxn id="176" idx="6"/>
            <a:endCxn id="181" idx="2"/>
          </p:cNvCxnSpPr>
          <p:nvPr/>
        </p:nvCxnSpPr>
        <p:spPr>
          <a:xfrm>
            <a:off x="9104085" y="3064580"/>
            <a:ext cx="167739" cy="120708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stCxn id="177" idx="6"/>
            <a:endCxn id="181" idx="2"/>
          </p:cNvCxnSpPr>
          <p:nvPr/>
        </p:nvCxnSpPr>
        <p:spPr>
          <a:xfrm flipV="1">
            <a:off x="9104086" y="3185288"/>
            <a:ext cx="167738" cy="153183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文字方塊 287"/>
          <p:cNvSpPr txBox="1"/>
          <p:nvPr/>
        </p:nvSpPr>
        <p:spPr>
          <a:xfrm>
            <a:off x="8663269" y="226635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MLP</a:t>
            </a:r>
            <a:endParaRPr lang="zh-TW" altLang="en-US" dirty="0"/>
          </a:p>
        </p:txBody>
      </p:sp>
      <p:sp>
        <p:nvSpPr>
          <p:cNvPr id="299" name="矩形 298"/>
          <p:cNvSpPr/>
          <p:nvPr/>
        </p:nvSpPr>
        <p:spPr>
          <a:xfrm>
            <a:off x="9932087" y="1791578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0" name="矩形 299"/>
          <p:cNvSpPr/>
          <p:nvPr/>
        </p:nvSpPr>
        <p:spPr>
          <a:xfrm>
            <a:off x="9931762" y="1890385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9932087" y="1988124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2" name="矩形 301"/>
          <p:cNvSpPr/>
          <p:nvPr/>
        </p:nvSpPr>
        <p:spPr>
          <a:xfrm>
            <a:off x="9932087" y="2085863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3" name="矩形 302"/>
          <p:cNvSpPr/>
          <p:nvPr/>
        </p:nvSpPr>
        <p:spPr>
          <a:xfrm>
            <a:off x="9932087" y="2183602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4" name="矩形 303"/>
          <p:cNvSpPr/>
          <p:nvPr/>
        </p:nvSpPr>
        <p:spPr>
          <a:xfrm>
            <a:off x="9932087" y="2281341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5" name="文字方塊 304"/>
          <p:cNvSpPr txBox="1"/>
          <p:nvPr/>
        </p:nvSpPr>
        <p:spPr>
          <a:xfrm>
            <a:off x="9868114" y="173326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0.1</a:t>
            </a:r>
            <a:endParaRPr lang="zh-TW" altLang="en-US" sz="800" dirty="0"/>
          </a:p>
        </p:txBody>
      </p:sp>
      <p:sp>
        <p:nvSpPr>
          <p:cNvPr id="306" name="文字方塊 305"/>
          <p:cNvSpPr txBox="1"/>
          <p:nvPr/>
        </p:nvSpPr>
        <p:spPr>
          <a:xfrm>
            <a:off x="9872247" y="1835155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0.7</a:t>
            </a:r>
            <a:endParaRPr lang="zh-TW" altLang="en-US" sz="800" dirty="0"/>
          </a:p>
        </p:txBody>
      </p:sp>
      <p:sp>
        <p:nvSpPr>
          <p:cNvPr id="307" name="文字方塊 306"/>
          <p:cNvSpPr txBox="1"/>
          <p:nvPr/>
        </p:nvSpPr>
        <p:spPr>
          <a:xfrm>
            <a:off x="9867001" y="1930816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0.2</a:t>
            </a:r>
            <a:endParaRPr lang="zh-TW" altLang="en-US" sz="800" dirty="0"/>
          </a:p>
        </p:txBody>
      </p:sp>
      <p:sp>
        <p:nvSpPr>
          <p:cNvPr id="308" name="文字方塊 307"/>
          <p:cNvSpPr txBox="1"/>
          <p:nvPr/>
        </p:nvSpPr>
        <p:spPr>
          <a:xfrm>
            <a:off x="9868394" y="203042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0.8</a:t>
            </a:r>
            <a:endParaRPr lang="zh-TW" altLang="en-US" sz="800" dirty="0"/>
          </a:p>
        </p:txBody>
      </p:sp>
      <p:sp>
        <p:nvSpPr>
          <p:cNvPr id="309" name="文字方塊 308"/>
          <p:cNvSpPr txBox="1"/>
          <p:nvPr/>
        </p:nvSpPr>
        <p:spPr>
          <a:xfrm>
            <a:off x="9867001" y="2126595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0.1</a:t>
            </a:r>
            <a:endParaRPr lang="zh-TW" altLang="en-US" sz="800" dirty="0"/>
          </a:p>
        </p:txBody>
      </p:sp>
      <p:sp>
        <p:nvSpPr>
          <p:cNvPr id="310" name="文字方塊 309"/>
          <p:cNvSpPr txBox="1"/>
          <p:nvPr/>
        </p:nvSpPr>
        <p:spPr>
          <a:xfrm>
            <a:off x="9872247" y="2229733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0.2</a:t>
            </a:r>
            <a:endParaRPr lang="zh-TW" altLang="en-US" sz="800" dirty="0"/>
          </a:p>
        </p:txBody>
      </p:sp>
      <p:sp>
        <p:nvSpPr>
          <p:cNvPr id="311" name="矩形 310"/>
          <p:cNvSpPr/>
          <p:nvPr/>
        </p:nvSpPr>
        <p:spPr>
          <a:xfrm>
            <a:off x="10513150" y="1794439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2" name="矩形 311"/>
          <p:cNvSpPr/>
          <p:nvPr/>
        </p:nvSpPr>
        <p:spPr>
          <a:xfrm>
            <a:off x="10512825" y="1891658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10513150" y="1989397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10513150" y="2087136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10513150" y="2184875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6" name="矩形 315"/>
          <p:cNvSpPr/>
          <p:nvPr/>
        </p:nvSpPr>
        <p:spPr>
          <a:xfrm>
            <a:off x="10513150" y="2282614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2" name="文字方塊 321"/>
          <p:cNvSpPr txBox="1"/>
          <p:nvPr/>
        </p:nvSpPr>
        <p:spPr>
          <a:xfrm>
            <a:off x="10485294" y="17322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323" name="文字方塊 322"/>
          <p:cNvSpPr txBox="1"/>
          <p:nvPr/>
        </p:nvSpPr>
        <p:spPr>
          <a:xfrm>
            <a:off x="10478108" y="20304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324" name="文字方塊 323"/>
          <p:cNvSpPr txBox="1"/>
          <p:nvPr/>
        </p:nvSpPr>
        <p:spPr>
          <a:xfrm>
            <a:off x="10484158" y="183864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325" name="文字方塊 324"/>
          <p:cNvSpPr txBox="1"/>
          <p:nvPr/>
        </p:nvSpPr>
        <p:spPr>
          <a:xfrm>
            <a:off x="10489847" y="22273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326" name="文字方塊 325"/>
          <p:cNvSpPr txBox="1"/>
          <p:nvPr/>
        </p:nvSpPr>
        <p:spPr>
          <a:xfrm>
            <a:off x="10478108" y="19351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</a:t>
            </a:r>
            <a:endParaRPr lang="zh-TW" altLang="en-US" sz="800" dirty="0"/>
          </a:p>
        </p:txBody>
      </p:sp>
      <p:sp>
        <p:nvSpPr>
          <p:cNvPr id="327" name="文字方塊 326"/>
          <p:cNvSpPr txBox="1"/>
          <p:nvPr/>
        </p:nvSpPr>
        <p:spPr>
          <a:xfrm>
            <a:off x="10481961" y="212742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</a:t>
            </a:r>
            <a:endParaRPr lang="zh-TW" altLang="en-US" sz="800" dirty="0"/>
          </a:p>
        </p:txBody>
      </p:sp>
      <p:cxnSp>
        <p:nvCxnSpPr>
          <p:cNvPr id="330" name="直線單箭頭接點 329"/>
          <p:cNvCxnSpPr/>
          <p:nvPr/>
        </p:nvCxnSpPr>
        <p:spPr>
          <a:xfrm>
            <a:off x="10221232" y="2101119"/>
            <a:ext cx="2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線單箭頭接點 332"/>
          <p:cNvCxnSpPr/>
          <p:nvPr/>
        </p:nvCxnSpPr>
        <p:spPr>
          <a:xfrm flipH="1">
            <a:off x="10128404" y="2101362"/>
            <a:ext cx="24916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文字方塊 342"/>
              <p:cNvSpPr txBox="1"/>
              <p:nvPr/>
            </p:nvSpPr>
            <p:spPr>
              <a:xfrm>
                <a:off x="11089296" y="2920374"/>
                <a:ext cx="85343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3" name="文字方塊 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96" y="2920374"/>
                <a:ext cx="853439" cy="490199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向右箭號 343"/>
          <p:cNvSpPr/>
          <p:nvPr/>
        </p:nvSpPr>
        <p:spPr>
          <a:xfrm>
            <a:off x="9635205" y="2214975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文字方塊 344"/>
          <p:cNvSpPr txBox="1"/>
          <p:nvPr/>
        </p:nvSpPr>
        <p:spPr>
          <a:xfrm>
            <a:off x="3066664" y="3020707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346" name="向右箭號 345"/>
          <p:cNvSpPr/>
          <p:nvPr/>
        </p:nvSpPr>
        <p:spPr>
          <a:xfrm>
            <a:off x="3740241" y="3131146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向右箭號 346"/>
          <p:cNvSpPr/>
          <p:nvPr/>
        </p:nvSpPr>
        <p:spPr>
          <a:xfrm>
            <a:off x="4407616" y="3126751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向右箭號 347"/>
          <p:cNvSpPr/>
          <p:nvPr/>
        </p:nvSpPr>
        <p:spPr>
          <a:xfrm>
            <a:off x="6265344" y="3126751"/>
            <a:ext cx="1176856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文字方塊 348"/>
          <p:cNvSpPr txBox="1"/>
          <p:nvPr/>
        </p:nvSpPr>
        <p:spPr>
          <a:xfrm>
            <a:off x="3965384" y="3020707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350" name="文字方塊 349"/>
          <p:cNvSpPr txBox="1"/>
          <p:nvPr/>
        </p:nvSpPr>
        <p:spPr>
          <a:xfrm>
            <a:off x="7554120" y="3016459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351" name="文字方塊 350"/>
          <p:cNvSpPr txBox="1"/>
          <p:nvPr/>
        </p:nvSpPr>
        <p:spPr>
          <a:xfrm>
            <a:off x="5189933" y="3020707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352" name="向右箭號 351"/>
          <p:cNvSpPr/>
          <p:nvPr/>
        </p:nvSpPr>
        <p:spPr>
          <a:xfrm>
            <a:off x="8035491" y="3120620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向右箭號 352"/>
          <p:cNvSpPr/>
          <p:nvPr/>
        </p:nvSpPr>
        <p:spPr>
          <a:xfrm>
            <a:off x="9635205" y="3121483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文字方塊 353"/>
          <p:cNvSpPr txBox="1"/>
          <p:nvPr/>
        </p:nvSpPr>
        <p:spPr>
          <a:xfrm>
            <a:off x="10100673" y="3016459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355" name="矩形 354"/>
          <p:cNvSpPr/>
          <p:nvPr/>
        </p:nvSpPr>
        <p:spPr>
          <a:xfrm>
            <a:off x="3024446" y="3964443"/>
            <a:ext cx="99990" cy="977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3124436" y="3964443"/>
            <a:ext cx="99990" cy="97739"/>
          </a:xfrm>
          <a:prstGeom prst="rect">
            <a:avLst/>
          </a:prstGeom>
          <a:solidFill>
            <a:srgbClr val="C5D4D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矩形 356"/>
          <p:cNvSpPr/>
          <p:nvPr/>
        </p:nvSpPr>
        <p:spPr>
          <a:xfrm>
            <a:off x="3224426" y="3964443"/>
            <a:ext cx="99990" cy="97739"/>
          </a:xfrm>
          <a:prstGeom prst="rect">
            <a:avLst/>
          </a:prstGeom>
          <a:solidFill>
            <a:srgbClr val="DF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矩形 357"/>
          <p:cNvSpPr/>
          <p:nvPr/>
        </p:nvSpPr>
        <p:spPr>
          <a:xfrm>
            <a:off x="3024121" y="4063250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9" name="矩形 358"/>
          <p:cNvSpPr/>
          <p:nvPr/>
        </p:nvSpPr>
        <p:spPr>
          <a:xfrm>
            <a:off x="3124111" y="4063250"/>
            <a:ext cx="99990" cy="977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0" name="矩形 359"/>
          <p:cNvSpPr/>
          <p:nvPr/>
        </p:nvSpPr>
        <p:spPr>
          <a:xfrm>
            <a:off x="3224101" y="4063250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1" name="矩形 360"/>
          <p:cNvSpPr/>
          <p:nvPr/>
        </p:nvSpPr>
        <p:spPr>
          <a:xfrm>
            <a:off x="3024446" y="4160989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2" name="矩形 361"/>
          <p:cNvSpPr/>
          <p:nvPr/>
        </p:nvSpPr>
        <p:spPr>
          <a:xfrm>
            <a:off x="3124436" y="4160989"/>
            <a:ext cx="99990" cy="97739"/>
          </a:xfrm>
          <a:prstGeom prst="rect">
            <a:avLst/>
          </a:prstGeom>
          <a:solidFill>
            <a:srgbClr val="C3EAB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3" name="矩形 362"/>
          <p:cNvSpPr/>
          <p:nvPr/>
        </p:nvSpPr>
        <p:spPr>
          <a:xfrm>
            <a:off x="3224426" y="4160989"/>
            <a:ext cx="99990" cy="97739"/>
          </a:xfrm>
          <a:prstGeom prst="rect">
            <a:avLst/>
          </a:prstGeom>
          <a:solidFill>
            <a:srgbClr val="E9ABA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4" name="矩形 363"/>
          <p:cNvSpPr/>
          <p:nvPr/>
        </p:nvSpPr>
        <p:spPr>
          <a:xfrm>
            <a:off x="3024446" y="4258728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5" name="矩形 364"/>
          <p:cNvSpPr/>
          <p:nvPr/>
        </p:nvSpPr>
        <p:spPr>
          <a:xfrm>
            <a:off x="3124436" y="4258728"/>
            <a:ext cx="99990" cy="97739"/>
          </a:xfrm>
          <a:prstGeom prst="rect">
            <a:avLst/>
          </a:prstGeom>
          <a:solidFill>
            <a:srgbClr val="AEEE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矩形 365"/>
          <p:cNvSpPr/>
          <p:nvPr/>
        </p:nvSpPr>
        <p:spPr>
          <a:xfrm>
            <a:off x="3224426" y="4258728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矩形 366"/>
          <p:cNvSpPr/>
          <p:nvPr/>
        </p:nvSpPr>
        <p:spPr>
          <a:xfrm>
            <a:off x="3024446" y="4356467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矩形 367"/>
          <p:cNvSpPr/>
          <p:nvPr/>
        </p:nvSpPr>
        <p:spPr>
          <a:xfrm>
            <a:off x="3124436" y="4356467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矩形 368"/>
          <p:cNvSpPr/>
          <p:nvPr/>
        </p:nvSpPr>
        <p:spPr>
          <a:xfrm>
            <a:off x="3224426" y="4356467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0" name="矩形 369"/>
          <p:cNvSpPr/>
          <p:nvPr/>
        </p:nvSpPr>
        <p:spPr>
          <a:xfrm>
            <a:off x="3024446" y="4454206"/>
            <a:ext cx="99990" cy="97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1" name="矩形 370"/>
          <p:cNvSpPr/>
          <p:nvPr/>
        </p:nvSpPr>
        <p:spPr>
          <a:xfrm>
            <a:off x="3124436" y="4454206"/>
            <a:ext cx="99990" cy="97739"/>
          </a:xfrm>
          <a:prstGeom prst="rect">
            <a:avLst/>
          </a:prstGeom>
          <a:solidFill>
            <a:srgbClr val="F5B1D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2" name="矩形 371"/>
          <p:cNvSpPr/>
          <p:nvPr/>
        </p:nvSpPr>
        <p:spPr>
          <a:xfrm>
            <a:off x="3224426" y="4454206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3" name="橢圓 372"/>
          <p:cNvSpPr/>
          <p:nvPr/>
        </p:nvSpPr>
        <p:spPr>
          <a:xfrm>
            <a:off x="3354563" y="4192053"/>
            <a:ext cx="137160" cy="133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4" name="直線接點 373"/>
          <p:cNvCxnSpPr>
            <a:stCxn id="373" idx="1"/>
            <a:endCxn id="373" idx="5"/>
          </p:cNvCxnSpPr>
          <p:nvPr/>
        </p:nvCxnSpPr>
        <p:spPr>
          <a:xfrm>
            <a:off x="3374650" y="4211582"/>
            <a:ext cx="96986" cy="94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接點 374"/>
          <p:cNvCxnSpPr>
            <a:stCxn id="373" idx="7"/>
            <a:endCxn id="373" idx="3"/>
          </p:cNvCxnSpPr>
          <p:nvPr/>
        </p:nvCxnSpPr>
        <p:spPr>
          <a:xfrm flipH="1">
            <a:off x="3374650" y="4211582"/>
            <a:ext cx="96986" cy="94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 375"/>
          <p:cNvSpPr/>
          <p:nvPr/>
        </p:nvSpPr>
        <p:spPr>
          <a:xfrm>
            <a:off x="3521870" y="3964443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7" name="矩形 376"/>
          <p:cNvSpPr/>
          <p:nvPr/>
        </p:nvSpPr>
        <p:spPr>
          <a:xfrm>
            <a:off x="3521870" y="4160989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8" name="矩形 377"/>
          <p:cNvSpPr/>
          <p:nvPr/>
        </p:nvSpPr>
        <p:spPr>
          <a:xfrm>
            <a:off x="3521870" y="4258728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9" name="矩形 378"/>
          <p:cNvSpPr/>
          <p:nvPr/>
        </p:nvSpPr>
        <p:spPr>
          <a:xfrm>
            <a:off x="3521870" y="4356467"/>
            <a:ext cx="99990" cy="977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80" name="矩形 379"/>
          <p:cNvSpPr/>
          <p:nvPr/>
        </p:nvSpPr>
        <p:spPr>
          <a:xfrm>
            <a:off x="3521870" y="4454206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81" name="矩形 380"/>
          <p:cNvSpPr/>
          <p:nvPr/>
        </p:nvSpPr>
        <p:spPr>
          <a:xfrm>
            <a:off x="3521545" y="406324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0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82" name="向右箭號 381"/>
          <p:cNvSpPr/>
          <p:nvPr/>
        </p:nvSpPr>
        <p:spPr>
          <a:xfrm>
            <a:off x="3740241" y="4196448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3" name="矩形 382"/>
          <p:cNvSpPr/>
          <p:nvPr/>
        </p:nvSpPr>
        <p:spPr>
          <a:xfrm>
            <a:off x="4018969" y="3964443"/>
            <a:ext cx="99990" cy="9773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4" name="矩形 383"/>
          <p:cNvSpPr/>
          <p:nvPr/>
        </p:nvSpPr>
        <p:spPr>
          <a:xfrm>
            <a:off x="4118959" y="3964443"/>
            <a:ext cx="99990" cy="9773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5" name="矩形 384"/>
          <p:cNvSpPr/>
          <p:nvPr/>
        </p:nvSpPr>
        <p:spPr>
          <a:xfrm>
            <a:off x="4218949" y="3964443"/>
            <a:ext cx="99990" cy="97739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6" name="矩形 385"/>
          <p:cNvSpPr/>
          <p:nvPr/>
        </p:nvSpPr>
        <p:spPr>
          <a:xfrm>
            <a:off x="4018644" y="4063250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7" name="矩形 386"/>
          <p:cNvSpPr/>
          <p:nvPr/>
        </p:nvSpPr>
        <p:spPr>
          <a:xfrm>
            <a:off x="4118634" y="4063250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8" name="矩形 387"/>
          <p:cNvSpPr/>
          <p:nvPr/>
        </p:nvSpPr>
        <p:spPr>
          <a:xfrm>
            <a:off x="4218624" y="4063250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9" name="矩形 388"/>
          <p:cNvSpPr/>
          <p:nvPr/>
        </p:nvSpPr>
        <p:spPr>
          <a:xfrm>
            <a:off x="4018969" y="416098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0" name="矩形 389"/>
          <p:cNvSpPr/>
          <p:nvPr/>
        </p:nvSpPr>
        <p:spPr>
          <a:xfrm>
            <a:off x="4118959" y="416098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1" name="矩形 390"/>
          <p:cNvSpPr/>
          <p:nvPr/>
        </p:nvSpPr>
        <p:spPr>
          <a:xfrm>
            <a:off x="4218949" y="416098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2" name="矩形 391"/>
          <p:cNvSpPr/>
          <p:nvPr/>
        </p:nvSpPr>
        <p:spPr>
          <a:xfrm>
            <a:off x="4018969" y="4258728"/>
            <a:ext cx="99990" cy="977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3" name="矩形 392"/>
          <p:cNvSpPr/>
          <p:nvPr/>
        </p:nvSpPr>
        <p:spPr>
          <a:xfrm>
            <a:off x="4118959" y="4258728"/>
            <a:ext cx="99990" cy="9773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4" name="矩形 393"/>
          <p:cNvSpPr/>
          <p:nvPr/>
        </p:nvSpPr>
        <p:spPr>
          <a:xfrm>
            <a:off x="4218949" y="4258728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5" name="矩形 394"/>
          <p:cNvSpPr/>
          <p:nvPr/>
        </p:nvSpPr>
        <p:spPr>
          <a:xfrm>
            <a:off x="4018969" y="4356467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6" name="矩形 395"/>
          <p:cNvSpPr/>
          <p:nvPr/>
        </p:nvSpPr>
        <p:spPr>
          <a:xfrm>
            <a:off x="4118959" y="4356467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7" name="矩形 396"/>
          <p:cNvSpPr/>
          <p:nvPr/>
        </p:nvSpPr>
        <p:spPr>
          <a:xfrm>
            <a:off x="4218949" y="4356467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8" name="矩形 397"/>
          <p:cNvSpPr/>
          <p:nvPr/>
        </p:nvSpPr>
        <p:spPr>
          <a:xfrm>
            <a:off x="4018969" y="4454206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9" name="矩形 398"/>
          <p:cNvSpPr/>
          <p:nvPr/>
        </p:nvSpPr>
        <p:spPr>
          <a:xfrm>
            <a:off x="4118959" y="4454206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0" name="矩形 399"/>
          <p:cNvSpPr/>
          <p:nvPr/>
        </p:nvSpPr>
        <p:spPr>
          <a:xfrm>
            <a:off x="4218949" y="4454206"/>
            <a:ext cx="99990" cy="97739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1" name="向右箭號 400"/>
          <p:cNvSpPr/>
          <p:nvPr/>
        </p:nvSpPr>
        <p:spPr>
          <a:xfrm>
            <a:off x="4407616" y="4192053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2" name="橢圓 401"/>
          <p:cNvSpPr/>
          <p:nvPr/>
        </p:nvSpPr>
        <p:spPr>
          <a:xfrm rot="20578461">
            <a:off x="4680318" y="3826218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3" name="橢圓 402"/>
          <p:cNvSpPr/>
          <p:nvPr/>
        </p:nvSpPr>
        <p:spPr>
          <a:xfrm rot="954932">
            <a:off x="5236755" y="3549771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4" name="橢圓 403"/>
          <p:cNvSpPr/>
          <p:nvPr/>
        </p:nvSpPr>
        <p:spPr>
          <a:xfrm rot="1389015">
            <a:off x="5793192" y="3826218"/>
            <a:ext cx="272193" cy="276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5" name="橢圓 404"/>
          <p:cNvSpPr/>
          <p:nvPr/>
        </p:nvSpPr>
        <p:spPr>
          <a:xfrm>
            <a:off x="5163036" y="4152992"/>
            <a:ext cx="272193" cy="2764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6" name="橢圓 405"/>
          <p:cNvSpPr/>
          <p:nvPr/>
        </p:nvSpPr>
        <p:spPr>
          <a:xfrm>
            <a:off x="4766796" y="4586092"/>
            <a:ext cx="272193" cy="276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7" name="橢圓 406"/>
          <p:cNvSpPr/>
          <p:nvPr/>
        </p:nvSpPr>
        <p:spPr>
          <a:xfrm>
            <a:off x="5541881" y="4586092"/>
            <a:ext cx="272193" cy="2764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8" name="直線接點 407"/>
          <p:cNvCxnSpPr>
            <a:stCxn id="403" idx="3"/>
            <a:endCxn id="402" idx="6"/>
          </p:cNvCxnSpPr>
          <p:nvPr/>
        </p:nvCxnSpPr>
        <p:spPr>
          <a:xfrm flipH="1">
            <a:off x="4946547" y="3755597"/>
            <a:ext cx="306957" cy="168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直線接點 408"/>
          <p:cNvCxnSpPr>
            <a:stCxn id="403" idx="6"/>
            <a:endCxn id="404" idx="2"/>
          </p:cNvCxnSpPr>
          <p:nvPr/>
        </p:nvCxnSpPr>
        <p:spPr>
          <a:xfrm>
            <a:off x="5503731" y="3725315"/>
            <a:ext cx="300420" cy="185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線接點 409"/>
          <p:cNvCxnSpPr>
            <a:stCxn id="403" idx="4"/>
            <a:endCxn id="405" idx="0"/>
          </p:cNvCxnSpPr>
          <p:nvPr/>
        </p:nvCxnSpPr>
        <p:spPr>
          <a:xfrm flipH="1">
            <a:off x="5299133" y="3820920"/>
            <a:ext cx="35815" cy="3320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" name="直線接點 410"/>
          <p:cNvCxnSpPr>
            <a:stCxn id="402" idx="5"/>
            <a:endCxn id="405" idx="1"/>
          </p:cNvCxnSpPr>
          <p:nvPr/>
        </p:nvCxnSpPr>
        <p:spPr>
          <a:xfrm>
            <a:off x="4937049" y="4029719"/>
            <a:ext cx="265849" cy="1637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直線接點 411"/>
          <p:cNvCxnSpPr>
            <a:stCxn id="405" idx="3"/>
            <a:endCxn id="406" idx="7"/>
          </p:cNvCxnSpPr>
          <p:nvPr/>
        </p:nvCxnSpPr>
        <p:spPr>
          <a:xfrm flipH="1">
            <a:off x="4999127" y="4388954"/>
            <a:ext cx="203771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直線接點 412"/>
          <p:cNvCxnSpPr>
            <a:stCxn id="407" idx="1"/>
            <a:endCxn id="405" idx="5"/>
          </p:cNvCxnSpPr>
          <p:nvPr/>
        </p:nvCxnSpPr>
        <p:spPr>
          <a:xfrm flipH="1" flipV="1">
            <a:off x="5395367" y="4388954"/>
            <a:ext cx="186376" cy="2376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7" name="矩形 416"/>
          <p:cNvSpPr/>
          <p:nvPr/>
        </p:nvSpPr>
        <p:spPr>
          <a:xfrm>
            <a:off x="4728787" y="4461450"/>
            <a:ext cx="99990" cy="97739"/>
          </a:xfrm>
          <a:prstGeom prst="rect">
            <a:avLst/>
          </a:prstGeom>
          <a:solidFill>
            <a:srgbClr val="C9FCA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/>
          <p:cNvSpPr/>
          <p:nvPr/>
        </p:nvSpPr>
        <p:spPr>
          <a:xfrm>
            <a:off x="4828777" y="4461450"/>
            <a:ext cx="99990" cy="97739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9" name="矩形 418"/>
          <p:cNvSpPr/>
          <p:nvPr/>
        </p:nvSpPr>
        <p:spPr>
          <a:xfrm>
            <a:off x="4928767" y="4461450"/>
            <a:ext cx="99990" cy="97739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0" name="矩形 419"/>
          <p:cNvSpPr/>
          <p:nvPr/>
        </p:nvSpPr>
        <p:spPr>
          <a:xfrm>
            <a:off x="5461236" y="423851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1" name="矩形 420"/>
          <p:cNvSpPr/>
          <p:nvPr/>
        </p:nvSpPr>
        <p:spPr>
          <a:xfrm>
            <a:off x="5561226" y="423851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2" name="矩形 421"/>
          <p:cNvSpPr/>
          <p:nvPr/>
        </p:nvSpPr>
        <p:spPr>
          <a:xfrm>
            <a:off x="5661216" y="4238519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3" name="矩形 422"/>
          <p:cNvSpPr/>
          <p:nvPr/>
        </p:nvSpPr>
        <p:spPr>
          <a:xfrm>
            <a:off x="5574232" y="4459186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4" name="矩形 423"/>
          <p:cNvSpPr/>
          <p:nvPr/>
        </p:nvSpPr>
        <p:spPr>
          <a:xfrm>
            <a:off x="5674222" y="4459186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5" name="矩形 424"/>
          <p:cNvSpPr/>
          <p:nvPr/>
        </p:nvSpPr>
        <p:spPr>
          <a:xfrm>
            <a:off x="5774212" y="4459186"/>
            <a:ext cx="99990" cy="97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6" name="矩形 425"/>
          <p:cNvSpPr/>
          <p:nvPr/>
        </p:nvSpPr>
        <p:spPr>
          <a:xfrm>
            <a:off x="5787713" y="370570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7" name="矩形 426"/>
          <p:cNvSpPr/>
          <p:nvPr/>
        </p:nvSpPr>
        <p:spPr>
          <a:xfrm>
            <a:off x="5887703" y="370570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8" name="矩形 427"/>
          <p:cNvSpPr/>
          <p:nvPr/>
        </p:nvSpPr>
        <p:spPr>
          <a:xfrm>
            <a:off x="5987693" y="3705709"/>
            <a:ext cx="99990" cy="977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2" name="向右箭號 431"/>
          <p:cNvSpPr/>
          <p:nvPr/>
        </p:nvSpPr>
        <p:spPr>
          <a:xfrm>
            <a:off x="6265344" y="4192053"/>
            <a:ext cx="1176856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4" name="矩形 433"/>
          <p:cNvSpPr/>
          <p:nvPr/>
        </p:nvSpPr>
        <p:spPr>
          <a:xfrm>
            <a:off x="7599149" y="3964442"/>
            <a:ext cx="99990" cy="977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" name="矩形 434"/>
          <p:cNvSpPr/>
          <p:nvPr/>
        </p:nvSpPr>
        <p:spPr>
          <a:xfrm>
            <a:off x="7699139" y="3964442"/>
            <a:ext cx="99990" cy="97739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6" name="矩形 435"/>
          <p:cNvSpPr/>
          <p:nvPr/>
        </p:nvSpPr>
        <p:spPr>
          <a:xfrm>
            <a:off x="7799129" y="3964442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7" name="矩形 436"/>
          <p:cNvSpPr/>
          <p:nvPr/>
        </p:nvSpPr>
        <p:spPr>
          <a:xfrm>
            <a:off x="7598824" y="4063249"/>
            <a:ext cx="99990" cy="97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8" name="矩形 437"/>
          <p:cNvSpPr/>
          <p:nvPr/>
        </p:nvSpPr>
        <p:spPr>
          <a:xfrm>
            <a:off x="7698814" y="4063249"/>
            <a:ext cx="99990" cy="977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" name="矩形 438"/>
          <p:cNvSpPr/>
          <p:nvPr/>
        </p:nvSpPr>
        <p:spPr>
          <a:xfrm>
            <a:off x="7798804" y="4063249"/>
            <a:ext cx="99990" cy="9773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0" name="矩形 439"/>
          <p:cNvSpPr/>
          <p:nvPr/>
        </p:nvSpPr>
        <p:spPr>
          <a:xfrm>
            <a:off x="7599149" y="4160988"/>
            <a:ext cx="99990" cy="97739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1" name="矩形 440"/>
          <p:cNvSpPr/>
          <p:nvPr/>
        </p:nvSpPr>
        <p:spPr>
          <a:xfrm>
            <a:off x="7699139" y="4160988"/>
            <a:ext cx="99990" cy="977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2" name="矩形 441"/>
          <p:cNvSpPr/>
          <p:nvPr/>
        </p:nvSpPr>
        <p:spPr>
          <a:xfrm>
            <a:off x="7799129" y="4160988"/>
            <a:ext cx="99990" cy="977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3" name="矩形 442"/>
          <p:cNvSpPr/>
          <p:nvPr/>
        </p:nvSpPr>
        <p:spPr>
          <a:xfrm>
            <a:off x="7599149" y="4258727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4" name="矩形 443"/>
          <p:cNvSpPr/>
          <p:nvPr/>
        </p:nvSpPr>
        <p:spPr>
          <a:xfrm>
            <a:off x="7699139" y="4258727"/>
            <a:ext cx="99990" cy="9773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5" name="矩形 444"/>
          <p:cNvSpPr/>
          <p:nvPr/>
        </p:nvSpPr>
        <p:spPr>
          <a:xfrm>
            <a:off x="7799129" y="4258727"/>
            <a:ext cx="99990" cy="977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6" name="矩形 445"/>
          <p:cNvSpPr/>
          <p:nvPr/>
        </p:nvSpPr>
        <p:spPr>
          <a:xfrm>
            <a:off x="7599149" y="4356466"/>
            <a:ext cx="99990" cy="9773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7" name="矩形 446"/>
          <p:cNvSpPr/>
          <p:nvPr/>
        </p:nvSpPr>
        <p:spPr>
          <a:xfrm>
            <a:off x="7699139" y="4356466"/>
            <a:ext cx="99990" cy="977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8" name="矩形 447"/>
          <p:cNvSpPr/>
          <p:nvPr/>
        </p:nvSpPr>
        <p:spPr>
          <a:xfrm>
            <a:off x="7799129" y="4356466"/>
            <a:ext cx="99990" cy="97739"/>
          </a:xfrm>
          <a:prstGeom prst="rect">
            <a:avLst/>
          </a:prstGeom>
          <a:solidFill>
            <a:srgbClr val="E0B4D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矩形 448"/>
          <p:cNvSpPr/>
          <p:nvPr/>
        </p:nvSpPr>
        <p:spPr>
          <a:xfrm>
            <a:off x="7599149" y="4454205"/>
            <a:ext cx="99990" cy="977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0" name="矩形 449"/>
          <p:cNvSpPr/>
          <p:nvPr/>
        </p:nvSpPr>
        <p:spPr>
          <a:xfrm>
            <a:off x="7699139" y="4454205"/>
            <a:ext cx="99990" cy="97739"/>
          </a:xfrm>
          <a:prstGeom prst="rect">
            <a:avLst/>
          </a:prstGeom>
          <a:solidFill>
            <a:srgbClr val="D6E3B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1" name="矩形 450"/>
          <p:cNvSpPr/>
          <p:nvPr/>
        </p:nvSpPr>
        <p:spPr>
          <a:xfrm>
            <a:off x="7799129" y="4454205"/>
            <a:ext cx="99990" cy="977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5" name="矩形 454"/>
          <p:cNvSpPr/>
          <p:nvPr/>
        </p:nvSpPr>
        <p:spPr>
          <a:xfrm>
            <a:off x="4638282" y="3690994"/>
            <a:ext cx="99990" cy="977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6" name="矩形 455"/>
          <p:cNvSpPr/>
          <p:nvPr/>
        </p:nvSpPr>
        <p:spPr>
          <a:xfrm>
            <a:off x="4738272" y="3690994"/>
            <a:ext cx="99990" cy="9773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7" name="矩形 456"/>
          <p:cNvSpPr/>
          <p:nvPr/>
        </p:nvSpPr>
        <p:spPr>
          <a:xfrm>
            <a:off x="4838262" y="3690994"/>
            <a:ext cx="99990" cy="977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8" name="矩形 457"/>
          <p:cNvSpPr/>
          <p:nvPr/>
        </p:nvSpPr>
        <p:spPr>
          <a:xfrm>
            <a:off x="5245762" y="3416378"/>
            <a:ext cx="99990" cy="9773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9" name="矩形 458"/>
          <p:cNvSpPr/>
          <p:nvPr/>
        </p:nvSpPr>
        <p:spPr>
          <a:xfrm>
            <a:off x="5345752" y="3416378"/>
            <a:ext cx="99990" cy="9773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0" name="矩形 459"/>
          <p:cNvSpPr/>
          <p:nvPr/>
        </p:nvSpPr>
        <p:spPr>
          <a:xfrm>
            <a:off x="5445742" y="3416378"/>
            <a:ext cx="99990" cy="97739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1" name="向右箭號 460"/>
          <p:cNvSpPr/>
          <p:nvPr/>
        </p:nvSpPr>
        <p:spPr>
          <a:xfrm>
            <a:off x="8037866" y="4080523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2" name="向右箭號 461"/>
          <p:cNvSpPr/>
          <p:nvPr/>
        </p:nvSpPr>
        <p:spPr>
          <a:xfrm>
            <a:off x="9653134" y="4062973"/>
            <a:ext cx="216904" cy="1293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3" name="矩形 462"/>
          <p:cNvSpPr/>
          <p:nvPr/>
        </p:nvSpPr>
        <p:spPr>
          <a:xfrm>
            <a:off x="9934884" y="3819445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4" name="矩形 463"/>
          <p:cNvSpPr/>
          <p:nvPr/>
        </p:nvSpPr>
        <p:spPr>
          <a:xfrm>
            <a:off x="9934559" y="3918252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5" name="矩形 464"/>
          <p:cNvSpPr/>
          <p:nvPr/>
        </p:nvSpPr>
        <p:spPr>
          <a:xfrm>
            <a:off x="9934884" y="4015991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6" name="矩形 465"/>
          <p:cNvSpPr/>
          <p:nvPr/>
        </p:nvSpPr>
        <p:spPr>
          <a:xfrm>
            <a:off x="9934884" y="4113730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7" name="矩形 466"/>
          <p:cNvSpPr/>
          <p:nvPr/>
        </p:nvSpPr>
        <p:spPr>
          <a:xfrm>
            <a:off x="9934884" y="4211469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8" name="矩形 467"/>
          <p:cNvSpPr/>
          <p:nvPr/>
        </p:nvSpPr>
        <p:spPr>
          <a:xfrm>
            <a:off x="9934884" y="4309208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9" name="文字方塊 468"/>
          <p:cNvSpPr txBox="1"/>
          <p:nvPr/>
        </p:nvSpPr>
        <p:spPr>
          <a:xfrm>
            <a:off x="9870911" y="3761127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0.1</a:t>
            </a:r>
            <a:endParaRPr lang="zh-TW" altLang="en-US" sz="800" dirty="0"/>
          </a:p>
        </p:txBody>
      </p:sp>
      <p:sp>
        <p:nvSpPr>
          <p:cNvPr id="470" name="文字方塊 469"/>
          <p:cNvSpPr txBox="1"/>
          <p:nvPr/>
        </p:nvSpPr>
        <p:spPr>
          <a:xfrm>
            <a:off x="9875044" y="386302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0.7</a:t>
            </a:r>
            <a:endParaRPr lang="zh-TW" altLang="en-US" sz="800" dirty="0"/>
          </a:p>
        </p:txBody>
      </p:sp>
      <p:sp>
        <p:nvSpPr>
          <p:cNvPr id="471" name="文字方塊 470"/>
          <p:cNvSpPr txBox="1"/>
          <p:nvPr/>
        </p:nvSpPr>
        <p:spPr>
          <a:xfrm>
            <a:off x="9869798" y="3958683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0.2</a:t>
            </a:r>
            <a:endParaRPr lang="zh-TW" altLang="en-US" sz="800" dirty="0"/>
          </a:p>
        </p:txBody>
      </p:sp>
      <p:sp>
        <p:nvSpPr>
          <p:cNvPr id="472" name="文字方塊 471"/>
          <p:cNvSpPr txBox="1"/>
          <p:nvPr/>
        </p:nvSpPr>
        <p:spPr>
          <a:xfrm>
            <a:off x="9871191" y="4058288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0.8</a:t>
            </a:r>
            <a:endParaRPr lang="zh-TW" altLang="en-US" sz="800" dirty="0"/>
          </a:p>
        </p:txBody>
      </p:sp>
      <p:sp>
        <p:nvSpPr>
          <p:cNvPr id="473" name="文字方塊 472"/>
          <p:cNvSpPr txBox="1"/>
          <p:nvPr/>
        </p:nvSpPr>
        <p:spPr>
          <a:xfrm>
            <a:off x="9869798" y="415446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0.1</a:t>
            </a:r>
            <a:endParaRPr lang="zh-TW" altLang="en-US" sz="800" dirty="0"/>
          </a:p>
        </p:txBody>
      </p:sp>
      <p:sp>
        <p:nvSpPr>
          <p:cNvPr id="474" name="文字方塊 473"/>
          <p:cNvSpPr txBox="1"/>
          <p:nvPr/>
        </p:nvSpPr>
        <p:spPr>
          <a:xfrm>
            <a:off x="9875044" y="425760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0.2</a:t>
            </a:r>
            <a:endParaRPr lang="zh-TW" altLang="en-US" sz="800" dirty="0"/>
          </a:p>
        </p:txBody>
      </p:sp>
      <p:sp>
        <p:nvSpPr>
          <p:cNvPr id="475" name="矩形 474"/>
          <p:cNvSpPr/>
          <p:nvPr/>
        </p:nvSpPr>
        <p:spPr>
          <a:xfrm>
            <a:off x="10515947" y="3822306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6" name="矩形 475"/>
          <p:cNvSpPr/>
          <p:nvPr/>
        </p:nvSpPr>
        <p:spPr>
          <a:xfrm>
            <a:off x="10515622" y="3919525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7" name="矩形 476"/>
          <p:cNvSpPr/>
          <p:nvPr/>
        </p:nvSpPr>
        <p:spPr>
          <a:xfrm>
            <a:off x="10515947" y="4017264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8" name="矩形 477"/>
          <p:cNvSpPr/>
          <p:nvPr/>
        </p:nvSpPr>
        <p:spPr>
          <a:xfrm>
            <a:off x="10515947" y="4115003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9" name="矩形 478"/>
          <p:cNvSpPr/>
          <p:nvPr/>
        </p:nvSpPr>
        <p:spPr>
          <a:xfrm>
            <a:off x="10515947" y="4212742"/>
            <a:ext cx="175129" cy="104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0" name="矩形 479"/>
          <p:cNvSpPr/>
          <p:nvPr/>
        </p:nvSpPr>
        <p:spPr>
          <a:xfrm>
            <a:off x="10515947" y="4310481"/>
            <a:ext cx="175129" cy="1049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1" name="文字方塊 480"/>
          <p:cNvSpPr txBox="1"/>
          <p:nvPr/>
        </p:nvSpPr>
        <p:spPr>
          <a:xfrm>
            <a:off x="10488091" y="3760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482" name="文字方塊 481"/>
          <p:cNvSpPr txBox="1"/>
          <p:nvPr/>
        </p:nvSpPr>
        <p:spPr>
          <a:xfrm>
            <a:off x="10480905" y="40582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483" name="文字方塊 482"/>
          <p:cNvSpPr txBox="1"/>
          <p:nvPr/>
        </p:nvSpPr>
        <p:spPr>
          <a:xfrm>
            <a:off x="10486955" y="3866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484" name="文字方塊 483"/>
          <p:cNvSpPr txBox="1"/>
          <p:nvPr/>
        </p:nvSpPr>
        <p:spPr>
          <a:xfrm>
            <a:off x="10492644" y="425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485" name="文字方塊 484"/>
          <p:cNvSpPr txBox="1"/>
          <p:nvPr/>
        </p:nvSpPr>
        <p:spPr>
          <a:xfrm>
            <a:off x="10480905" y="396302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</a:t>
            </a:r>
            <a:endParaRPr lang="zh-TW" altLang="en-US" sz="800" dirty="0"/>
          </a:p>
        </p:txBody>
      </p:sp>
      <p:sp>
        <p:nvSpPr>
          <p:cNvPr id="486" name="文字方塊 485"/>
          <p:cNvSpPr txBox="1"/>
          <p:nvPr/>
        </p:nvSpPr>
        <p:spPr>
          <a:xfrm>
            <a:off x="10484758" y="41552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 smtClean="0"/>
              <a:t>0</a:t>
            </a:r>
            <a:endParaRPr lang="zh-TW" altLang="en-US" sz="800" dirty="0"/>
          </a:p>
        </p:txBody>
      </p:sp>
      <p:cxnSp>
        <p:nvCxnSpPr>
          <p:cNvPr id="487" name="直線單箭頭接點 486"/>
          <p:cNvCxnSpPr/>
          <p:nvPr/>
        </p:nvCxnSpPr>
        <p:spPr>
          <a:xfrm>
            <a:off x="10224029" y="4128986"/>
            <a:ext cx="2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線單箭頭接點 487"/>
          <p:cNvCxnSpPr/>
          <p:nvPr/>
        </p:nvCxnSpPr>
        <p:spPr>
          <a:xfrm flipH="1">
            <a:off x="10131201" y="4129229"/>
            <a:ext cx="24916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線單箭頭接點 516"/>
          <p:cNvCxnSpPr/>
          <p:nvPr/>
        </p:nvCxnSpPr>
        <p:spPr>
          <a:xfrm>
            <a:off x="10756106" y="2101119"/>
            <a:ext cx="430552" cy="87378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線單箭頭接點 519"/>
          <p:cNvCxnSpPr/>
          <p:nvPr/>
        </p:nvCxnSpPr>
        <p:spPr>
          <a:xfrm>
            <a:off x="10595865" y="3181589"/>
            <a:ext cx="552318" cy="424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線單箭頭接點 522"/>
          <p:cNvCxnSpPr/>
          <p:nvPr/>
        </p:nvCxnSpPr>
        <p:spPr>
          <a:xfrm flipV="1">
            <a:off x="10757959" y="3347481"/>
            <a:ext cx="428699" cy="78016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矩形 529"/>
          <p:cNvSpPr/>
          <p:nvPr/>
        </p:nvSpPr>
        <p:spPr>
          <a:xfrm>
            <a:off x="9894145" y="1610978"/>
            <a:ext cx="237056" cy="3113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5" name="直線單箭頭接點 534"/>
          <p:cNvCxnSpPr/>
          <p:nvPr/>
        </p:nvCxnSpPr>
        <p:spPr>
          <a:xfrm flipH="1">
            <a:off x="10026251" y="4794676"/>
            <a:ext cx="0" cy="742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文字方塊 538"/>
          <p:cNvSpPr txBox="1"/>
          <p:nvPr/>
        </p:nvSpPr>
        <p:spPr>
          <a:xfrm>
            <a:off x="8612646" y="4794154"/>
            <a:ext cx="1474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consistency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regularization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文字方塊 539"/>
              <p:cNvSpPr txBox="1"/>
              <p:nvPr/>
            </p:nvSpPr>
            <p:spPr>
              <a:xfrm>
                <a:off x="9624669" y="5436124"/>
                <a:ext cx="851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0" name="文字方塊 5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69" y="5436124"/>
                <a:ext cx="85132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3" name="直線單箭頭接點 542"/>
          <p:cNvCxnSpPr>
            <a:stCxn id="540" idx="3"/>
          </p:cNvCxnSpPr>
          <p:nvPr/>
        </p:nvCxnSpPr>
        <p:spPr>
          <a:xfrm flipV="1">
            <a:off x="10475992" y="4801169"/>
            <a:ext cx="613304" cy="865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線單箭頭接點 545"/>
          <p:cNvCxnSpPr>
            <a:stCxn id="343" idx="2"/>
          </p:cNvCxnSpPr>
          <p:nvPr/>
        </p:nvCxnSpPr>
        <p:spPr>
          <a:xfrm flipH="1">
            <a:off x="11317509" y="3410573"/>
            <a:ext cx="198507" cy="10436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線接點 551"/>
          <p:cNvCxnSpPr/>
          <p:nvPr/>
        </p:nvCxnSpPr>
        <p:spPr>
          <a:xfrm>
            <a:off x="11117745" y="4654201"/>
            <a:ext cx="2990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直線接點 552"/>
          <p:cNvCxnSpPr/>
          <p:nvPr/>
        </p:nvCxnSpPr>
        <p:spPr>
          <a:xfrm>
            <a:off x="11267254" y="4491186"/>
            <a:ext cx="0" cy="3260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8" name="文字方塊 557"/>
              <p:cNvSpPr txBox="1"/>
              <p:nvPr/>
            </p:nvSpPr>
            <p:spPr>
              <a:xfrm>
                <a:off x="8663269" y="6044354"/>
                <a:ext cx="2606676" cy="516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𝑠𝑢𝑝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8" name="文字方塊 5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269" y="6044354"/>
                <a:ext cx="2606676" cy="516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9" name="右大括弧 558"/>
          <p:cNvSpPr/>
          <p:nvPr/>
        </p:nvSpPr>
        <p:spPr>
          <a:xfrm rot="16200000">
            <a:off x="4550329" y="-373288"/>
            <a:ext cx="236276" cy="3245057"/>
          </a:xfrm>
          <a:prstGeom prst="rightBrace">
            <a:avLst>
              <a:gd name="adj1" fmla="val 240284"/>
              <a:gd name="adj2" fmla="val 505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0" name="文字方塊 559"/>
          <p:cNvSpPr txBox="1"/>
          <p:nvPr/>
        </p:nvSpPr>
        <p:spPr>
          <a:xfrm>
            <a:off x="6723688" y="858153"/>
            <a:ext cx="20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Augmented Feature</a:t>
            </a:r>
            <a:endParaRPr lang="zh-TW" altLang="en-US" dirty="0"/>
          </a:p>
        </p:txBody>
      </p:sp>
      <p:sp>
        <p:nvSpPr>
          <p:cNvPr id="561" name="矩形 560"/>
          <p:cNvSpPr/>
          <p:nvPr/>
        </p:nvSpPr>
        <p:spPr>
          <a:xfrm>
            <a:off x="8366439" y="2806809"/>
            <a:ext cx="1131283" cy="743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562" name="文字方塊 561"/>
          <p:cNvSpPr txBox="1"/>
          <p:nvPr/>
        </p:nvSpPr>
        <p:spPr>
          <a:xfrm>
            <a:off x="8662015" y="2983459"/>
            <a:ext cx="61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GAT</a:t>
            </a:r>
            <a:endParaRPr lang="zh-TW" altLang="en-US" dirty="0"/>
          </a:p>
        </p:txBody>
      </p:sp>
      <p:sp>
        <p:nvSpPr>
          <p:cNvPr id="565" name="文字方塊 564"/>
          <p:cNvSpPr txBox="1"/>
          <p:nvPr/>
        </p:nvSpPr>
        <p:spPr>
          <a:xfrm>
            <a:off x="8666981" y="3693243"/>
            <a:ext cx="61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GCN</a:t>
            </a:r>
            <a:endParaRPr lang="zh-TW" altLang="en-US" dirty="0"/>
          </a:p>
        </p:txBody>
      </p:sp>
      <p:cxnSp>
        <p:nvCxnSpPr>
          <p:cNvPr id="566" name="直線單箭頭接點 565"/>
          <p:cNvCxnSpPr/>
          <p:nvPr/>
        </p:nvCxnSpPr>
        <p:spPr>
          <a:xfrm flipH="1">
            <a:off x="5441368" y="1857200"/>
            <a:ext cx="317266" cy="138169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直線單箭頭接點 571"/>
          <p:cNvCxnSpPr/>
          <p:nvPr/>
        </p:nvCxnSpPr>
        <p:spPr>
          <a:xfrm flipH="1">
            <a:off x="5377684" y="1682517"/>
            <a:ext cx="66607" cy="27261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直線單箭頭接點 574"/>
          <p:cNvCxnSpPr/>
          <p:nvPr/>
        </p:nvCxnSpPr>
        <p:spPr>
          <a:xfrm>
            <a:off x="5005801" y="1814092"/>
            <a:ext cx="197818" cy="148364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直線單箭頭接點 577"/>
          <p:cNvCxnSpPr/>
          <p:nvPr/>
        </p:nvCxnSpPr>
        <p:spPr>
          <a:xfrm flipV="1">
            <a:off x="5069973" y="2274247"/>
            <a:ext cx="167967" cy="203853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直線單箭頭接點 580"/>
          <p:cNvCxnSpPr/>
          <p:nvPr/>
        </p:nvCxnSpPr>
        <p:spPr>
          <a:xfrm flipH="1" flipV="1">
            <a:off x="5384454" y="2260207"/>
            <a:ext cx="135826" cy="217893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文字方塊 583"/>
          <p:cNvSpPr txBox="1"/>
          <p:nvPr/>
        </p:nvSpPr>
        <p:spPr>
          <a:xfrm>
            <a:off x="4686035" y="2562092"/>
            <a:ext cx="1195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err="1" smtClean="0">
                <a:solidFill>
                  <a:srgbClr val="FF0000"/>
                </a:solidFill>
              </a:rPr>
              <a:t>randam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propagation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85" name="文字方塊 584"/>
          <p:cNvSpPr txBox="1"/>
          <p:nvPr/>
        </p:nvSpPr>
        <p:spPr>
          <a:xfrm>
            <a:off x="8738820" y="2558441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or</a:t>
            </a:r>
            <a:endParaRPr lang="zh-TW" altLang="en-US" sz="2400" dirty="0"/>
          </a:p>
        </p:txBody>
      </p:sp>
      <p:sp>
        <p:nvSpPr>
          <p:cNvPr id="586" name="文字方塊 585"/>
          <p:cNvSpPr txBox="1"/>
          <p:nvPr/>
        </p:nvSpPr>
        <p:spPr>
          <a:xfrm>
            <a:off x="8744660" y="328324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or</a:t>
            </a:r>
            <a:endParaRPr lang="zh-TW" altLang="en-US" sz="2400" dirty="0"/>
          </a:p>
        </p:txBody>
      </p:sp>
      <p:cxnSp>
        <p:nvCxnSpPr>
          <p:cNvPr id="588" name="直線單箭頭接點 587"/>
          <p:cNvCxnSpPr>
            <a:stCxn id="89" idx="0"/>
          </p:cNvCxnSpPr>
          <p:nvPr/>
        </p:nvCxnSpPr>
        <p:spPr>
          <a:xfrm flipV="1">
            <a:off x="3571865" y="1582733"/>
            <a:ext cx="4773" cy="20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文字方塊 588"/>
              <p:cNvSpPr txBox="1"/>
              <p:nvPr/>
            </p:nvSpPr>
            <p:spPr>
              <a:xfrm>
                <a:off x="2974416" y="1362136"/>
                <a:ext cx="12688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altLang="zh-TW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TW" altLang="en-US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9" name="文字方塊 5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416" y="1362136"/>
                <a:ext cx="1268872" cy="26161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9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5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1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5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8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2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2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3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5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0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1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4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5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8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9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2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6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7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/>
      <p:bldP spid="148" grpId="0" animBg="1"/>
      <p:bldP spid="149" grpId="0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6" grpId="0" animBg="1"/>
      <p:bldP spid="177" grpId="0" animBg="1"/>
      <p:bldP spid="181" grpId="0" animBg="1"/>
      <p:bldP spid="182" grpId="0" animBg="1"/>
      <p:bldP spid="288" grpId="0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07" grpId="0"/>
      <p:bldP spid="308" grpId="0"/>
      <p:bldP spid="309" grpId="0"/>
      <p:bldP spid="310" grpId="0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22" grpId="0"/>
      <p:bldP spid="323" grpId="0"/>
      <p:bldP spid="324" grpId="0"/>
      <p:bldP spid="325" grpId="0"/>
      <p:bldP spid="326" grpId="0"/>
      <p:bldP spid="327" grpId="0"/>
      <p:bldP spid="343" grpId="0"/>
      <p:bldP spid="344" grpId="0" animBg="1"/>
      <p:bldP spid="345" grpId="0"/>
      <p:bldP spid="346" grpId="0" animBg="1"/>
      <p:bldP spid="347" grpId="0" animBg="1"/>
      <p:bldP spid="348" grpId="0" animBg="1"/>
      <p:bldP spid="349" grpId="0"/>
      <p:bldP spid="350" grpId="0"/>
      <p:bldP spid="351" grpId="0"/>
      <p:bldP spid="352" grpId="0" animBg="1"/>
      <p:bldP spid="353" grpId="0" animBg="1"/>
      <p:bldP spid="354" grpId="0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32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/>
      <p:bldP spid="470" grpId="0"/>
      <p:bldP spid="471" grpId="0"/>
      <p:bldP spid="472" grpId="0"/>
      <p:bldP spid="473" grpId="0"/>
      <p:bldP spid="474" grpId="0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/>
      <p:bldP spid="482" grpId="0"/>
      <p:bldP spid="483" grpId="0"/>
      <p:bldP spid="484" grpId="0"/>
      <p:bldP spid="485" grpId="0"/>
      <p:bldP spid="486" grpId="0"/>
      <p:bldP spid="530" grpId="0" animBg="1"/>
      <p:bldP spid="539" grpId="0"/>
      <p:bldP spid="540" grpId="0"/>
      <p:bldP spid="558" grpId="0"/>
      <p:bldP spid="559" grpId="0" animBg="1"/>
      <p:bldP spid="560" grpId="0"/>
      <p:bldP spid="561" grpId="0" animBg="1"/>
      <p:bldP spid="562" grpId="0"/>
      <p:bldP spid="565" grpId="0"/>
      <p:bldP spid="584" grpId="0"/>
      <p:bldP spid="585" grpId="0"/>
      <p:bldP spid="586" grpId="0"/>
      <p:bldP spid="58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Advantage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Robust</a:t>
            </a:r>
          </a:p>
          <a:p>
            <a:r>
              <a:rPr lang="en-US" altLang="zh-TW" dirty="0"/>
              <a:t>Relieve over-smoothing</a:t>
            </a:r>
            <a:endParaRPr lang="zh-TW" altLang="en-US" dirty="0"/>
          </a:p>
          <a:p>
            <a:r>
              <a:rPr lang="en-US" altLang="zh-TW" dirty="0" smtClean="0"/>
              <a:t>Good Generalization Capacity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643" y="407988"/>
            <a:ext cx="3581588" cy="5476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3872470"/>
            <a:ext cx="3833813" cy="20758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41" y="3841676"/>
            <a:ext cx="3795648" cy="20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6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Performance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628" y="958849"/>
            <a:ext cx="5006209" cy="580204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11588" y="1481137"/>
            <a:ext cx="4108450" cy="22383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811588" y="1641474"/>
            <a:ext cx="4108450" cy="22383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573462" y="2060573"/>
            <a:ext cx="4446587" cy="22383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498438" y="4579935"/>
            <a:ext cx="4446587" cy="415928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498438" y="4978398"/>
            <a:ext cx="4446587" cy="393702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498438" y="5329238"/>
            <a:ext cx="4446587" cy="273050"/>
          </a:xfrm>
          <a:prstGeom prst="roundRect">
            <a:avLst/>
          </a:prstGeom>
          <a:solidFill>
            <a:srgbClr val="FCF73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3642519" y="6330949"/>
            <a:ext cx="4446587" cy="174626"/>
          </a:xfrm>
          <a:prstGeom prst="roundRect">
            <a:avLst/>
          </a:prstGeom>
          <a:solidFill>
            <a:srgbClr val="E9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642519" y="5746749"/>
            <a:ext cx="4446587" cy="174626"/>
          </a:xfrm>
          <a:prstGeom prst="roundRect">
            <a:avLst/>
          </a:prstGeom>
          <a:solidFill>
            <a:srgbClr val="E9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6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NN4G (Neural Network for Graph)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blipFill>
                <a:blip r:embed="rId3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blipFill>
                <a:blip r:embed="rId4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blipFill>
                <a:blip r:embed="rId6"/>
                <a:stretch>
                  <a:fillRect l="-1613" r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/>
          <p:cNvCxnSpPr>
            <a:stCxn id="5" idx="3"/>
            <a:endCxn id="8" idx="0"/>
          </p:cNvCxnSpPr>
          <p:nvPr/>
        </p:nvCxnSpPr>
        <p:spPr>
          <a:xfrm flipH="1">
            <a:off x="1914569" y="1707307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6" idx="2"/>
            <a:endCxn id="8" idx="6"/>
          </p:cNvCxnSpPr>
          <p:nvPr/>
        </p:nvCxnSpPr>
        <p:spPr>
          <a:xfrm flipH="1">
            <a:off x="2099575" y="2125689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7" idx="2"/>
            <a:endCxn id="6" idx="6"/>
          </p:cNvCxnSpPr>
          <p:nvPr/>
        </p:nvCxnSpPr>
        <p:spPr>
          <a:xfrm flipH="1">
            <a:off x="2960418" y="1853496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4" idx="6"/>
            <a:endCxn id="7" idx="1"/>
          </p:cNvCxnSpPr>
          <p:nvPr/>
        </p:nvCxnSpPr>
        <p:spPr>
          <a:xfrm>
            <a:off x="3027441" y="1394991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4" idx="4"/>
            <a:endCxn id="6" idx="0"/>
          </p:cNvCxnSpPr>
          <p:nvPr/>
        </p:nvCxnSpPr>
        <p:spPr>
          <a:xfrm flipH="1">
            <a:off x="2775412" y="1586377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4" idx="2"/>
            <a:endCxn id="5" idx="7"/>
          </p:cNvCxnSpPr>
          <p:nvPr/>
        </p:nvCxnSpPr>
        <p:spPr>
          <a:xfrm flipH="1">
            <a:off x="2347351" y="1394991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blipFill>
                <a:blip r:embed="rId7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blipFill>
                <a:blip r:embed="rId8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橢圓 38"/>
              <p:cNvSpPr/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橢圓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blipFill>
                <a:blip r:embed="rId9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橢圓 39"/>
              <p:cNvSpPr/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橢圓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blipFill>
                <a:blip r:embed="rId10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橢圓 40"/>
              <p:cNvSpPr/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橢圓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blipFill>
                <a:blip r:embed="rId11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接點 41"/>
          <p:cNvCxnSpPr>
            <a:stCxn id="38" idx="3"/>
            <a:endCxn id="41" idx="0"/>
          </p:cNvCxnSpPr>
          <p:nvPr/>
        </p:nvCxnSpPr>
        <p:spPr>
          <a:xfrm flipH="1">
            <a:off x="1914569" y="3071654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39" idx="2"/>
            <a:endCxn id="41" idx="6"/>
          </p:cNvCxnSpPr>
          <p:nvPr/>
        </p:nvCxnSpPr>
        <p:spPr>
          <a:xfrm flipH="1">
            <a:off x="2099575" y="3490036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40" idx="2"/>
            <a:endCxn id="39" idx="6"/>
          </p:cNvCxnSpPr>
          <p:nvPr/>
        </p:nvCxnSpPr>
        <p:spPr>
          <a:xfrm flipH="1">
            <a:off x="2960418" y="3217843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7" idx="6"/>
            <a:endCxn id="40" idx="1"/>
          </p:cNvCxnSpPr>
          <p:nvPr/>
        </p:nvCxnSpPr>
        <p:spPr>
          <a:xfrm>
            <a:off x="3027441" y="2759338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stCxn id="37" idx="4"/>
            <a:endCxn id="39" idx="0"/>
          </p:cNvCxnSpPr>
          <p:nvPr/>
        </p:nvCxnSpPr>
        <p:spPr>
          <a:xfrm flipH="1">
            <a:off x="2775412" y="2950724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37" idx="2"/>
            <a:endCxn id="38" idx="7"/>
          </p:cNvCxnSpPr>
          <p:nvPr/>
        </p:nvCxnSpPr>
        <p:spPr>
          <a:xfrm flipH="1">
            <a:off x="2347351" y="2759338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橢圓 58"/>
              <p:cNvSpPr/>
              <p:nvPr/>
            </p:nvSpPr>
            <p:spPr>
              <a:xfrm>
                <a:off x="2657428" y="3931922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橢圓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3931922"/>
                <a:ext cx="370013" cy="382772"/>
              </a:xfrm>
              <a:prstGeom prst="ellipse">
                <a:avLst/>
              </a:prstGeom>
              <a:blipFill>
                <a:blip r:embed="rId12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橢圓 59"/>
              <p:cNvSpPr/>
              <p:nvPr/>
            </p:nvSpPr>
            <p:spPr>
              <a:xfrm>
                <a:off x="2031525" y="4108908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橢圓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4108908"/>
                <a:ext cx="370013" cy="382772"/>
              </a:xfrm>
              <a:prstGeom prst="ellipse">
                <a:avLst/>
              </a:prstGeom>
              <a:blipFill>
                <a:blip r:embed="rId13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橢圓 60"/>
              <p:cNvSpPr/>
              <p:nvPr/>
            </p:nvSpPr>
            <p:spPr>
              <a:xfrm>
                <a:off x="2590405" y="4662620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橢圓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4662620"/>
                <a:ext cx="370013" cy="382772"/>
              </a:xfrm>
              <a:prstGeom prst="ellipse">
                <a:avLst/>
              </a:prstGeom>
              <a:blipFill>
                <a:blip r:embed="rId14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橢圓 61"/>
              <p:cNvSpPr/>
              <p:nvPr/>
            </p:nvSpPr>
            <p:spPr>
              <a:xfrm>
                <a:off x="3276244" y="4390427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橢圓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4390427"/>
                <a:ext cx="370013" cy="382772"/>
              </a:xfrm>
              <a:prstGeom prst="ellipse">
                <a:avLst/>
              </a:prstGeom>
              <a:blipFill>
                <a:blip r:embed="rId15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橢圓 62"/>
              <p:cNvSpPr/>
              <p:nvPr/>
            </p:nvSpPr>
            <p:spPr>
              <a:xfrm>
                <a:off x="1729562" y="4686124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橢圓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4686124"/>
                <a:ext cx="370013" cy="382772"/>
              </a:xfrm>
              <a:prstGeom prst="ellipse">
                <a:avLst/>
              </a:prstGeom>
              <a:blipFill>
                <a:blip r:embed="rId16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接點 63"/>
          <p:cNvCxnSpPr>
            <a:stCxn id="60" idx="3"/>
            <a:endCxn id="63" idx="0"/>
          </p:cNvCxnSpPr>
          <p:nvPr/>
        </p:nvCxnSpPr>
        <p:spPr>
          <a:xfrm flipH="1">
            <a:off x="1914569" y="4435624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61" idx="2"/>
            <a:endCxn id="63" idx="6"/>
          </p:cNvCxnSpPr>
          <p:nvPr/>
        </p:nvCxnSpPr>
        <p:spPr>
          <a:xfrm flipH="1">
            <a:off x="2099575" y="4854006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62" idx="2"/>
            <a:endCxn id="61" idx="6"/>
          </p:cNvCxnSpPr>
          <p:nvPr/>
        </p:nvCxnSpPr>
        <p:spPr>
          <a:xfrm flipH="1">
            <a:off x="2960418" y="4581813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59" idx="6"/>
            <a:endCxn id="62" idx="1"/>
          </p:cNvCxnSpPr>
          <p:nvPr/>
        </p:nvCxnSpPr>
        <p:spPr>
          <a:xfrm>
            <a:off x="3027441" y="4123308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59" idx="4"/>
            <a:endCxn id="61" idx="0"/>
          </p:cNvCxnSpPr>
          <p:nvPr/>
        </p:nvCxnSpPr>
        <p:spPr>
          <a:xfrm flipH="1">
            <a:off x="2775412" y="4314694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59" idx="2"/>
            <a:endCxn id="60" idx="7"/>
          </p:cNvCxnSpPr>
          <p:nvPr/>
        </p:nvCxnSpPr>
        <p:spPr>
          <a:xfrm flipH="1">
            <a:off x="2347351" y="4123308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橢圓 72"/>
              <p:cNvSpPr/>
              <p:nvPr/>
            </p:nvSpPr>
            <p:spPr>
              <a:xfrm>
                <a:off x="2657428" y="5295892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橢圓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5295892"/>
                <a:ext cx="370013" cy="382772"/>
              </a:xfrm>
              <a:prstGeom prst="ellipse">
                <a:avLst/>
              </a:prstGeom>
              <a:blipFill>
                <a:blip r:embed="rId17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橢圓 73"/>
              <p:cNvSpPr/>
              <p:nvPr/>
            </p:nvSpPr>
            <p:spPr>
              <a:xfrm>
                <a:off x="2031525" y="5472878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橢圓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5472878"/>
                <a:ext cx="370013" cy="382772"/>
              </a:xfrm>
              <a:prstGeom prst="ellipse">
                <a:avLst/>
              </a:prstGeom>
              <a:blipFill>
                <a:blip r:embed="rId18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74"/>
              <p:cNvSpPr/>
              <p:nvPr/>
            </p:nvSpPr>
            <p:spPr>
              <a:xfrm>
                <a:off x="2590405" y="6026590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橢圓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6026590"/>
                <a:ext cx="370013" cy="382772"/>
              </a:xfrm>
              <a:prstGeom prst="ellipse">
                <a:avLst/>
              </a:prstGeom>
              <a:blipFill>
                <a:blip r:embed="rId19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橢圓 75"/>
              <p:cNvSpPr/>
              <p:nvPr/>
            </p:nvSpPr>
            <p:spPr>
              <a:xfrm>
                <a:off x="3276244" y="5754397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橢圓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5754397"/>
                <a:ext cx="370013" cy="382772"/>
              </a:xfrm>
              <a:prstGeom prst="ellipse">
                <a:avLst/>
              </a:prstGeom>
              <a:blipFill>
                <a:blip r:embed="rId20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橢圓 76"/>
              <p:cNvSpPr/>
              <p:nvPr/>
            </p:nvSpPr>
            <p:spPr>
              <a:xfrm>
                <a:off x="1729562" y="6050094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橢圓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6050094"/>
                <a:ext cx="370013" cy="382772"/>
              </a:xfrm>
              <a:prstGeom prst="ellipse">
                <a:avLst/>
              </a:prstGeom>
              <a:blipFill>
                <a:blip r:embed="rId21"/>
                <a:stretch>
                  <a:fillRect l="-4839" b="-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接點 77"/>
          <p:cNvCxnSpPr>
            <a:stCxn id="74" idx="3"/>
            <a:endCxn id="77" idx="0"/>
          </p:cNvCxnSpPr>
          <p:nvPr/>
        </p:nvCxnSpPr>
        <p:spPr>
          <a:xfrm flipH="1">
            <a:off x="1914569" y="5799594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75" idx="2"/>
            <a:endCxn id="77" idx="6"/>
          </p:cNvCxnSpPr>
          <p:nvPr/>
        </p:nvCxnSpPr>
        <p:spPr>
          <a:xfrm flipH="1">
            <a:off x="2099575" y="6217976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>
            <a:stCxn id="76" idx="2"/>
            <a:endCxn id="75" idx="6"/>
          </p:cNvCxnSpPr>
          <p:nvPr/>
        </p:nvCxnSpPr>
        <p:spPr>
          <a:xfrm flipH="1">
            <a:off x="2960418" y="5945783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73" idx="6"/>
            <a:endCxn id="76" idx="1"/>
          </p:cNvCxnSpPr>
          <p:nvPr/>
        </p:nvCxnSpPr>
        <p:spPr>
          <a:xfrm>
            <a:off x="3027441" y="5487278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stCxn id="73" idx="4"/>
            <a:endCxn id="75" idx="0"/>
          </p:cNvCxnSpPr>
          <p:nvPr/>
        </p:nvCxnSpPr>
        <p:spPr>
          <a:xfrm flipH="1">
            <a:off x="2775412" y="5678664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>
            <a:stCxn id="73" idx="2"/>
            <a:endCxn id="74" idx="7"/>
          </p:cNvCxnSpPr>
          <p:nvPr/>
        </p:nvCxnSpPr>
        <p:spPr>
          <a:xfrm flipH="1">
            <a:off x="2347351" y="5487278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103461" y="2967023"/>
            <a:ext cx="166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0)</a:t>
            </a:r>
            <a:endParaRPr lang="zh-TW" altLang="en-US" dirty="0"/>
          </a:p>
        </p:txBody>
      </p:sp>
      <p:sp>
        <p:nvSpPr>
          <p:cNvPr id="85" name="向右箭號 84"/>
          <p:cNvSpPr/>
          <p:nvPr/>
        </p:nvSpPr>
        <p:spPr>
          <a:xfrm rot="5400000">
            <a:off x="2376627" y="241746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向右箭號 85"/>
          <p:cNvSpPr/>
          <p:nvPr/>
        </p:nvSpPr>
        <p:spPr>
          <a:xfrm rot="5400000">
            <a:off x="2376626" y="375040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 rot="5400000">
            <a:off x="2376625" y="5143610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/>
          <p:cNvSpPr txBox="1"/>
          <p:nvPr/>
        </p:nvSpPr>
        <p:spPr>
          <a:xfrm>
            <a:off x="103141" y="4339454"/>
            <a:ext cx="166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1)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103140" y="5559346"/>
            <a:ext cx="166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</a:t>
            </a:r>
            <a:r>
              <a:rPr lang="zh-TW" altLang="en-US" dirty="0" smtClean="0"/>
              <a:t> </a:t>
            </a:r>
            <a:r>
              <a:rPr lang="en-US" altLang="zh-TW" dirty="0" smtClean="0"/>
              <a:t>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918954" y="2484563"/>
                <a:ext cx="1084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954" y="2484563"/>
                <a:ext cx="108459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2449755" y="2298426"/>
                <a:ext cx="5257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755" y="2298426"/>
                <a:ext cx="525785" cy="307777"/>
              </a:xfrm>
              <a:prstGeom prst="rect">
                <a:avLst/>
              </a:prstGeom>
              <a:blipFill>
                <a:blip r:embed="rId23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2492964" y="3620486"/>
                <a:ext cx="1242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𝑝𝑟𝑜𝑝𝑎𝑔𝑎𝑡𝑖𝑜𝑛</m:t>
                      </m:r>
                    </m:oMath>
                  </m:oMathPara>
                </a14:m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964" y="3620486"/>
                <a:ext cx="1242520" cy="307777"/>
              </a:xfrm>
              <a:prstGeom prst="rect">
                <a:avLst/>
              </a:prstGeom>
              <a:blipFill>
                <a:blip r:embed="rId2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 flipV="1">
            <a:off x="3081628" y="4078115"/>
            <a:ext cx="248803" cy="2613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2858362" y="4330872"/>
            <a:ext cx="40367" cy="250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2401538" y="4061589"/>
            <a:ext cx="239672" cy="124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2973254" y="3829940"/>
                <a:ext cx="2848472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254" y="3829940"/>
                <a:ext cx="2848472" cy="4049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108"/>
          <p:cNvCxnSpPr/>
          <p:nvPr/>
        </p:nvCxnSpPr>
        <p:spPr>
          <a:xfrm>
            <a:off x="3816541" y="5924844"/>
            <a:ext cx="288251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>
            <a:off x="3816541" y="4456342"/>
            <a:ext cx="288251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3816541" y="3007201"/>
            <a:ext cx="288251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6699059" y="2822535"/>
                <a:ext cx="1878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𝑀𝐸𝐴𝑁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9" y="2822535"/>
                <a:ext cx="1878399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6699059" y="4300294"/>
                <a:ext cx="1878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𝑀𝐸𝐴𝑁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9" y="4300294"/>
                <a:ext cx="18783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6699058" y="5756471"/>
                <a:ext cx="1878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𝑀𝐸𝐴𝑁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8" y="5756471"/>
                <a:ext cx="1878399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單箭頭接點 118"/>
          <p:cNvCxnSpPr>
            <a:stCxn id="116" idx="3"/>
          </p:cNvCxnSpPr>
          <p:nvPr/>
        </p:nvCxnSpPr>
        <p:spPr>
          <a:xfrm>
            <a:off x="8577458" y="3007201"/>
            <a:ext cx="1174403" cy="122901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17" idx="3"/>
          </p:cNvCxnSpPr>
          <p:nvPr/>
        </p:nvCxnSpPr>
        <p:spPr>
          <a:xfrm>
            <a:off x="8577458" y="4484960"/>
            <a:ext cx="1093917" cy="672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18" idx="3"/>
          </p:cNvCxnSpPr>
          <p:nvPr/>
        </p:nvCxnSpPr>
        <p:spPr>
          <a:xfrm flipV="1">
            <a:off x="8577457" y="4773199"/>
            <a:ext cx="1238521" cy="116793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/>
              <p:cNvSpPr txBox="1"/>
              <p:nvPr/>
            </p:nvSpPr>
            <p:spPr>
              <a:xfrm>
                <a:off x="8870611" y="3100380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9" name="文字方塊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11" y="3100380"/>
                <a:ext cx="50712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/>
              <p:cNvSpPr txBox="1"/>
              <p:nvPr/>
            </p:nvSpPr>
            <p:spPr>
              <a:xfrm>
                <a:off x="8870613" y="4125865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0" name="文字方塊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13" y="4125865"/>
                <a:ext cx="50712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/>
              <p:cNvSpPr txBox="1"/>
              <p:nvPr/>
            </p:nvSpPr>
            <p:spPr>
              <a:xfrm>
                <a:off x="8870612" y="4995410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1" name="文字方塊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12" y="4995410"/>
                <a:ext cx="50712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橢圓 131"/>
          <p:cNvSpPr/>
          <p:nvPr/>
        </p:nvSpPr>
        <p:spPr>
          <a:xfrm>
            <a:off x="9747946" y="4284895"/>
            <a:ext cx="429555" cy="4330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tx1"/>
                </a:solidFill>
              </a:rPr>
              <a:t>+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/>
          <p:cNvCxnSpPr/>
          <p:nvPr/>
        </p:nvCxnSpPr>
        <p:spPr>
          <a:xfrm>
            <a:off x="10254072" y="4501402"/>
            <a:ext cx="4678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/>
              <p:cNvSpPr txBox="1"/>
              <p:nvPr/>
            </p:nvSpPr>
            <p:spPr>
              <a:xfrm>
                <a:off x="10721872" y="427167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5" name="文字方塊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872" y="4271676"/>
                <a:ext cx="371384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字方塊 135"/>
          <p:cNvSpPr txBox="1"/>
          <p:nvPr/>
        </p:nvSpPr>
        <p:spPr>
          <a:xfrm>
            <a:off x="9921590" y="3945872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Readout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0177501" y="4837018"/>
            <a:ext cx="205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(Inductive Learning)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76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DCNN (Diffusion-Convolution Neural Network)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blipFill>
                <a:blip r:embed="rId3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blipFill>
                <a:blip r:embed="rId4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blipFill>
                <a:blip r:embed="rId6"/>
                <a:stretch>
                  <a:fillRect l="-1613" r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>
            <a:stCxn id="5" idx="3"/>
            <a:endCxn id="8" idx="0"/>
          </p:cNvCxnSpPr>
          <p:nvPr/>
        </p:nvCxnSpPr>
        <p:spPr>
          <a:xfrm flipH="1">
            <a:off x="1914569" y="1707307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2"/>
            <a:endCxn id="8" idx="6"/>
          </p:cNvCxnSpPr>
          <p:nvPr/>
        </p:nvCxnSpPr>
        <p:spPr>
          <a:xfrm flipH="1">
            <a:off x="2099575" y="2125689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7" idx="2"/>
            <a:endCxn id="6" idx="6"/>
          </p:cNvCxnSpPr>
          <p:nvPr/>
        </p:nvCxnSpPr>
        <p:spPr>
          <a:xfrm flipH="1">
            <a:off x="2960418" y="1853496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4" idx="6"/>
            <a:endCxn id="7" idx="1"/>
          </p:cNvCxnSpPr>
          <p:nvPr/>
        </p:nvCxnSpPr>
        <p:spPr>
          <a:xfrm>
            <a:off x="3027441" y="1394991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4" idx="4"/>
            <a:endCxn id="6" idx="0"/>
          </p:cNvCxnSpPr>
          <p:nvPr/>
        </p:nvCxnSpPr>
        <p:spPr>
          <a:xfrm flipH="1">
            <a:off x="2775412" y="1586377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4" idx="2"/>
            <a:endCxn id="5" idx="7"/>
          </p:cNvCxnSpPr>
          <p:nvPr/>
        </p:nvCxnSpPr>
        <p:spPr>
          <a:xfrm flipH="1">
            <a:off x="2347351" y="1394991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blipFill>
                <a:blip r:embed="rId7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blipFill>
                <a:blip r:embed="rId8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blipFill>
                <a:blip r:embed="rId9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橢圓 17"/>
              <p:cNvSpPr/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橢圓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blipFill>
                <a:blip r:embed="rId10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橢圓 18"/>
              <p:cNvSpPr/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橢圓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blipFill>
                <a:blip r:embed="rId11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stCxn id="16" idx="3"/>
            <a:endCxn id="19" idx="0"/>
          </p:cNvCxnSpPr>
          <p:nvPr/>
        </p:nvCxnSpPr>
        <p:spPr>
          <a:xfrm flipH="1">
            <a:off x="1914569" y="3071654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7" idx="2"/>
            <a:endCxn id="19" idx="6"/>
          </p:cNvCxnSpPr>
          <p:nvPr/>
        </p:nvCxnSpPr>
        <p:spPr>
          <a:xfrm flipH="1">
            <a:off x="2099575" y="3490036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8" idx="2"/>
            <a:endCxn id="17" idx="6"/>
          </p:cNvCxnSpPr>
          <p:nvPr/>
        </p:nvCxnSpPr>
        <p:spPr>
          <a:xfrm flipH="1">
            <a:off x="2960418" y="3217843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5" idx="6"/>
            <a:endCxn id="18" idx="1"/>
          </p:cNvCxnSpPr>
          <p:nvPr/>
        </p:nvCxnSpPr>
        <p:spPr>
          <a:xfrm>
            <a:off x="3027441" y="2759338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5" idx="4"/>
            <a:endCxn id="17" idx="0"/>
          </p:cNvCxnSpPr>
          <p:nvPr/>
        </p:nvCxnSpPr>
        <p:spPr>
          <a:xfrm flipH="1">
            <a:off x="2775412" y="2950724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15" idx="2"/>
            <a:endCxn id="16" idx="7"/>
          </p:cNvCxnSpPr>
          <p:nvPr/>
        </p:nvCxnSpPr>
        <p:spPr>
          <a:xfrm flipH="1">
            <a:off x="2347351" y="2759338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/>
              <p:cNvSpPr/>
              <p:nvPr/>
            </p:nvSpPr>
            <p:spPr>
              <a:xfrm>
                <a:off x="2641210" y="4153043"/>
                <a:ext cx="370013" cy="3827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橢圓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10" y="4153043"/>
                <a:ext cx="370013" cy="382772"/>
              </a:xfrm>
              <a:prstGeom prst="ellipse">
                <a:avLst/>
              </a:prstGeom>
              <a:blipFill>
                <a:blip r:embed="rId12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橢圓 26"/>
              <p:cNvSpPr/>
              <p:nvPr/>
            </p:nvSpPr>
            <p:spPr>
              <a:xfrm>
                <a:off x="2015307" y="4330029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橢圓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307" y="4330029"/>
                <a:ext cx="370013" cy="382772"/>
              </a:xfrm>
              <a:prstGeom prst="ellipse">
                <a:avLst/>
              </a:prstGeom>
              <a:blipFill>
                <a:blip r:embed="rId13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橢圓 27"/>
              <p:cNvSpPr/>
              <p:nvPr/>
            </p:nvSpPr>
            <p:spPr>
              <a:xfrm>
                <a:off x="2574187" y="4883741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橢圓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187" y="4883741"/>
                <a:ext cx="370013" cy="382772"/>
              </a:xfrm>
              <a:prstGeom prst="ellipse">
                <a:avLst/>
              </a:prstGeom>
              <a:blipFill>
                <a:blip r:embed="rId14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橢圓 28"/>
              <p:cNvSpPr/>
              <p:nvPr/>
            </p:nvSpPr>
            <p:spPr>
              <a:xfrm>
                <a:off x="3260026" y="4611548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橢圓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26" y="4611548"/>
                <a:ext cx="370013" cy="382772"/>
              </a:xfrm>
              <a:prstGeom prst="ellipse">
                <a:avLst/>
              </a:prstGeom>
              <a:blipFill>
                <a:blip r:embed="rId15"/>
                <a:stretch>
                  <a:fillRect l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橢圓 29"/>
              <p:cNvSpPr/>
              <p:nvPr/>
            </p:nvSpPr>
            <p:spPr>
              <a:xfrm>
                <a:off x="1713344" y="4907245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橢圓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44" y="4907245"/>
                <a:ext cx="370013" cy="382772"/>
              </a:xfrm>
              <a:prstGeom prst="ellipse">
                <a:avLst/>
              </a:prstGeom>
              <a:blipFill>
                <a:blip r:embed="rId16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30"/>
          <p:cNvCxnSpPr>
            <a:stCxn id="27" idx="3"/>
            <a:endCxn id="30" idx="0"/>
          </p:cNvCxnSpPr>
          <p:nvPr/>
        </p:nvCxnSpPr>
        <p:spPr>
          <a:xfrm flipH="1">
            <a:off x="1898351" y="4656745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8" idx="2"/>
            <a:endCxn id="30" idx="6"/>
          </p:cNvCxnSpPr>
          <p:nvPr/>
        </p:nvCxnSpPr>
        <p:spPr>
          <a:xfrm flipH="1">
            <a:off x="2083357" y="5075127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9" idx="2"/>
            <a:endCxn id="28" idx="6"/>
          </p:cNvCxnSpPr>
          <p:nvPr/>
        </p:nvCxnSpPr>
        <p:spPr>
          <a:xfrm flipH="1">
            <a:off x="2944200" y="4802934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6" idx="6"/>
            <a:endCxn id="29" idx="1"/>
          </p:cNvCxnSpPr>
          <p:nvPr/>
        </p:nvCxnSpPr>
        <p:spPr>
          <a:xfrm>
            <a:off x="3011223" y="4344429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26" idx="4"/>
            <a:endCxn id="28" idx="0"/>
          </p:cNvCxnSpPr>
          <p:nvPr/>
        </p:nvCxnSpPr>
        <p:spPr>
          <a:xfrm flipH="1">
            <a:off x="2759194" y="4535815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26" idx="2"/>
            <a:endCxn id="27" idx="7"/>
          </p:cNvCxnSpPr>
          <p:nvPr/>
        </p:nvCxnSpPr>
        <p:spPr>
          <a:xfrm flipH="1">
            <a:off x="2331133" y="4344429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3461" y="2967023"/>
            <a:ext cx="166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0)</a:t>
            </a:r>
            <a:endParaRPr lang="zh-TW" altLang="en-US" dirty="0"/>
          </a:p>
        </p:txBody>
      </p:sp>
      <p:sp>
        <p:nvSpPr>
          <p:cNvPr id="49" name="向右箭號 48"/>
          <p:cNvSpPr/>
          <p:nvPr/>
        </p:nvSpPr>
        <p:spPr>
          <a:xfrm rot="5400000">
            <a:off x="2376627" y="241746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向右箭號 49"/>
          <p:cNvSpPr/>
          <p:nvPr/>
        </p:nvSpPr>
        <p:spPr>
          <a:xfrm rot="5400000">
            <a:off x="2376626" y="375040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向右箭號 50"/>
          <p:cNvSpPr/>
          <p:nvPr/>
        </p:nvSpPr>
        <p:spPr>
          <a:xfrm rot="5400000">
            <a:off x="2360407" y="536473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6923" y="4560575"/>
            <a:ext cx="166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1)</a:t>
            </a:r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 flipH="1" flipV="1">
            <a:off x="3081628" y="2734157"/>
            <a:ext cx="248803" cy="2613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2858362" y="2986914"/>
            <a:ext cx="40367" cy="250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401538" y="2717631"/>
            <a:ext cx="239672" cy="124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3081628" y="2461154"/>
                <a:ext cx="311425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628" y="2461154"/>
                <a:ext cx="3114250" cy="374205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弧形箭號 (下彎) 64"/>
          <p:cNvSpPr/>
          <p:nvPr/>
        </p:nvSpPr>
        <p:spPr>
          <a:xfrm rot="18819690">
            <a:off x="1553750" y="4168687"/>
            <a:ext cx="1254617" cy="356253"/>
          </a:xfrm>
          <a:prstGeom prst="curvedDownArrow">
            <a:avLst>
              <a:gd name="adj1" fmla="val 12336"/>
              <a:gd name="adj2" fmla="val 50000"/>
              <a:gd name="adj3" fmla="val 239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081628" y="4089662"/>
                <a:ext cx="311425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628" y="4089662"/>
                <a:ext cx="3114250" cy="374205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/>
          <p:cNvSpPr txBox="1"/>
          <p:nvPr/>
        </p:nvSpPr>
        <p:spPr>
          <a:xfrm>
            <a:off x="2267092" y="5836214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826216" y="5729635"/>
                <a:ext cx="3348737" cy="379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16" y="5729635"/>
                <a:ext cx="3348737" cy="379719"/>
              </a:xfrm>
              <a:prstGeom prst="rect">
                <a:avLst/>
              </a:prstGeom>
              <a:blipFill>
                <a:blip r:embed="rId1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/>
          <p:cNvCxnSpPr/>
          <p:nvPr/>
        </p:nvCxnSpPr>
        <p:spPr>
          <a:xfrm flipV="1">
            <a:off x="5934042" y="3132098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8540070" y="3367126"/>
                <a:ext cx="1156822" cy="3113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070" y="3367126"/>
                <a:ext cx="1156822" cy="311317"/>
              </a:xfrm>
              <a:prstGeom prst="rect">
                <a:avLst/>
              </a:prstGeom>
              <a:blipFill>
                <a:blip r:embed="rId20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8540070" y="3677569"/>
                <a:ext cx="1156822" cy="3113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070" y="3677569"/>
                <a:ext cx="1156822" cy="311317"/>
              </a:xfrm>
              <a:prstGeom prst="rect">
                <a:avLst/>
              </a:prstGeom>
              <a:blipFill>
                <a:blip r:embed="rId21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540070" y="3988886"/>
                <a:ext cx="1156822" cy="3113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070" y="3988886"/>
                <a:ext cx="1156822" cy="31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540070" y="4303610"/>
                <a:ext cx="1156822" cy="3113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070" y="4303610"/>
                <a:ext cx="1156822" cy="311317"/>
              </a:xfrm>
              <a:prstGeom prst="rect">
                <a:avLst/>
              </a:prstGeom>
              <a:blipFill>
                <a:blip r:embed="rId2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9777700" y="38090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700" y="3809094"/>
                <a:ext cx="40267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0180374" y="3818423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374" y="3818423"/>
                <a:ext cx="4662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10634468" y="3823494"/>
                <a:ext cx="699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468" y="3823494"/>
                <a:ext cx="699679" cy="369332"/>
              </a:xfrm>
              <a:prstGeom prst="rect">
                <a:avLst/>
              </a:prstGeom>
              <a:blipFill>
                <a:blip r:embed="rId2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9696892" y="4554274"/>
            <a:ext cx="239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(Transduction Learning)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6597442" y="2714496"/>
                <a:ext cx="1195100" cy="7990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2714496"/>
                <a:ext cx="1195100" cy="79904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/>
          <p:cNvCxnSpPr/>
          <p:nvPr/>
        </p:nvCxnSpPr>
        <p:spPr>
          <a:xfrm flipV="1">
            <a:off x="5934042" y="4842041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V="1">
            <a:off x="5934042" y="6193902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597442" y="4442519"/>
                <a:ext cx="1195100" cy="79904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4442519"/>
                <a:ext cx="1195100" cy="79904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6597442" y="5836214"/>
                <a:ext cx="1195100" cy="79904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5836214"/>
                <a:ext cx="1195100" cy="79904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6597442" y="2835359"/>
            <a:ext cx="1511496" cy="21146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scene3d>
            <a:camera prst="orthographicFront">
              <a:rot lat="19200000" lon="300000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597442" y="4557188"/>
            <a:ext cx="1511496" cy="21146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scene3d>
            <a:camera prst="orthographicFront">
              <a:rot lat="19200000" lon="300000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97442" y="5959080"/>
            <a:ext cx="1511496" cy="21146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scene3d>
            <a:camera prst="orthographicFront">
              <a:rot lat="19200000" lon="300000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6" name="肘形接點 95"/>
          <p:cNvCxnSpPr>
            <a:endCxn id="77" idx="1"/>
          </p:cNvCxnSpPr>
          <p:nvPr/>
        </p:nvCxnSpPr>
        <p:spPr>
          <a:xfrm>
            <a:off x="7883966" y="2967023"/>
            <a:ext cx="656104" cy="5557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V="1">
            <a:off x="7883966" y="4683230"/>
            <a:ext cx="3246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H="1" flipV="1">
            <a:off x="8208061" y="3843374"/>
            <a:ext cx="1012" cy="839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8202140" y="3843372"/>
            <a:ext cx="327379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7941215" y="6105391"/>
            <a:ext cx="365970" cy="39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 flipV="1">
            <a:off x="8307185" y="4459269"/>
            <a:ext cx="9525" cy="1646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flipV="1">
            <a:off x="8307185" y="4468515"/>
            <a:ext cx="211688" cy="2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DGC (Diffusion Graph Convolution)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1203605"/>
                <a:ext cx="370013" cy="38277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1380591"/>
                <a:ext cx="370013" cy="382772"/>
              </a:xfrm>
              <a:prstGeom prst="ellipse">
                <a:avLst/>
              </a:prstGeom>
              <a:blipFill>
                <a:blip r:embed="rId3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1934303"/>
                <a:ext cx="370013" cy="382772"/>
              </a:xfrm>
              <a:prstGeom prst="ellipse">
                <a:avLst/>
              </a:prstGeom>
              <a:blipFill>
                <a:blip r:embed="rId4"/>
                <a:stretch>
                  <a:fillRect l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1662110"/>
                <a:ext cx="370013" cy="3827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1957807"/>
                <a:ext cx="370013" cy="382772"/>
              </a:xfrm>
              <a:prstGeom prst="ellipse">
                <a:avLst/>
              </a:prstGeom>
              <a:blipFill>
                <a:blip r:embed="rId6"/>
                <a:stretch>
                  <a:fillRect l="-1613" r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>
            <a:stCxn id="5" idx="3"/>
            <a:endCxn id="8" idx="0"/>
          </p:cNvCxnSpPr>
          <p:nvPr/>
        </p:nvCxnSpPr>
        <p:spPr>
          <a:xfrm flipH="1">
            <a:off x="1914569" y="1707307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2"/>
            <a:endCxn id="8" idx="6"/>
          </p:cNvCxnSpPr>
          <p:nvPr/>
        </p:nvCxnSpPr>
        <p:spPr>
          <a:xfrm flipH="1">
            <a:off x="2099575" y="2125689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7" idx="2"/>
            <a:endCxn id="6" idx="6"/>
          </p:cNvCxnSpPr>
          <p:nvPr/>
        </p:nvCxnSpPr>
        <p:spPr>
          <a:xfrm flipH="1">
            <a:off x="2960418" y="1853496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4" idx="6"/>
            <a:endCxn id="7" idx="1"/>
          </p:cNvCxnSpPr>
          <p:nvPr/>
        </p:nvCxnSpPr>
        <p:spPr>
          <a:xfrm>
            <a:off x="3027441" y="1394991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4" idx="4"/>
            <a:endCxn id="6" idx="0"/>
          </p:cNvCxnSpPr>
          <p:nvPr/>
        </p:nvCxnSpPr>
        <p:spPr>
          <a:xfrm flipH="1">
            <a:off x="2775412" y="1586377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4" idx="2"/>
            <a:endCxn id="5" idx="7"/>
          </p:cNvCxnSpPr>
          <p:nvPr/>
        </p:nvCxnSpPr>
        <p:spPr>
          <a:xfrm flipH="1">
            <a:off x="2347351" y="1394991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28" y="2567952"/>
                <a:ext cx="370013" cy="382772"/>
              </a:xfrm>
              <a:prstGeom prst="ellipse">
                <a:avLst/>
              </a:prstGeom>
              <a:blipFill>
                <a:blip r:embed="rId7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5" y="2744938"/>
                <a:ext cx="370013" cy="382772"/>
              </a:xfrm>
              <a:prstGeom prst="ellipse">
                <a:avLst/>
              </a:prstGeom>
              <a:blipFill>
                <a:blip r:embed="rId8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405" y="3298650"/>
                <a:ext cx="370013" cy="382772"/>
              </a:xfrm>
              <a:prstGeom prst="ellipse">
                <a:avLst/>
              </a:prstGeom>
              <a:blipFill>
                <a:blip r:embed="rId9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橢圓 17"/>
              <p:cNvSpPr/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橢圓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44" y="3026457"/>
                <a:ext cx="370013" cy="382772"/>
              </a:xfrm>
              <a:prstGeom prst="ellipse">
                <a:avLst/>
              </a:prstGeom>
              <a:blipFill>
                <a:blip r:embed="rId10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橢圓 18"/>
              <p:cNvSpPr/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橢圓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2" y="3322154"/>
                <a:ext cx="370013" cy="382772"/>
              </a:xfrm>
              <a:prstGeom prst="ellipse">
                <a:avLst/>
              </a:prstGeom>
              <a:blipFill>
                <a:blip r:embed="rId11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stCxn id="16" idx="3"/>
            <a:endCxn id="19" idx="0"/>
          </p:cNvCxnSpPr>
          <p:nvPr/>
        </p:nvCxnSpPr>
        <p:spPr>
          <a:xfrm flipH="1">
            <a:off x="1914569" y="3071654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7" idx="2"/>
            <a:endCxn id="19" idx="6"/>
          </p:cNvCxnSpPr>
          <p:nvPr/>
        </p:nvCxnSpPr>
        <p:spPr>
          <a:xfrm flipH="1">
            <a:off x="2099575" y="3490036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8" idx="2"/>
            <a:endCxn id="17" idx="6"/>
          </p:cNvCxnSpPr>
          <p:nvPr/>
        </p:nvCxnSpPr>
        <p:spPr>
          <a:xfrm flipH="1">
            <a:off x="2960418" y="3217843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5" idx="6"/>
            <a:endCxn id="18" idx="1"/>
          </p:cNvCxnSpPr>
          <p:nvPr/>
        </p:nvCxnSpPr>
        <p:spPr>
          <a:xfrm>
            <a:off x="3027441" y="2759338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5" idx="4"/>
            <a:endCxn id="17" idx="0"/>
          </p:cNvCxnSpPr>
          <p:nvPr/>
        </p:nvCxnSpPr>
        <p:spPr>
          <a:xfrm flipH="1">
            <a:off x="2775412" y="2950724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15" idx="2"/>
            <a:endCxn id="16" idx="7"/>
          </p:cNvCxnSpPr>
          <p:nvPr/>
        </p:nvCxnSpPr>
        <p:spPr>
          <a:xfrm flipH="1">
            <a:off x="2347351" y="2759338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/>
              <p:cNvSpPr/>
              <p:nvPr/>
            </p:nvSpPr>
            <p:spPr>
              <a:xfrm>
                <a:off x="2641210" y="4153043"/>
                <a:ext cx="370013" cy="3827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橢圓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10" y="4153043"/>
                <a:ext cx="370013" cy="382772"/>
              </a:xfrm>
              <a:prstGeom prst="ellipse">
                <a:avLst/>
              </a:prstGeom>
              <a:blipFill>
                <a:blip r:embed="rId12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橢圓 26"/>
              <p:cNvSpPr/>
              <p:nvPr/>
            </p:nvSpPr>
            <p:spPr>
              <a:xfrm>
                <a:off x="2015307" y="4330029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橢圓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307" y="4330029"/>
                <a:ext cx="370013" cy="382772"/>
              </a:xfrm>
              <a:prstGeom prst="ellipse">
                <a:avLst/>
              </a:prstGeom>
              <a:blipFill>
                <a:blip r:embed="rId13"/>
                <a:stretch>
                  <a:fillRect l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橢圓 27"/>
              <p:cNvSpPr/>
              <p:nvPr/>
            </p:nvSpPr>
            <p:spPr>
              <a:xfrm>
                <a:off x="2574187" y="4883741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橢圓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187" y="4883741"/>
                <a:ext cx="370013" cy="382772"/>
              </a:xfrm>
              <a:prstGeom prst="ellipse">
                <a:avLst/>
              </a:prstGeom>
              <a:blipFill>
                <a:blip r:embed="rId14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橢圓 28"/>
              <p:cNvSpPr/>
              <p:nvPr/>
            </p:nvSpPr>
            <p:spPr>
              <a:xfrm>
                <a:off x="3260026" y="4611548"/>
                <a:ext cx="370013" cy="3827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橢圓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26" y="4611548"/>
                <a:ext cx="370013" cy="382772"/>
              </a:xfrm>
              <a:prstGeom prst="ellipse">
                <a:avLst/>
              </a:prstGeom>
              <a:blipFill>
                <a:blip r:embed="rId15"/>
                <a:stretch>
                  <a:fillRect l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橢圓 29"/>
              <p:cNvSpPr/>
              <p:nvPr/>
            </p:nvSpPr>
            <p:spPr>
              <a:xfrm>
                <a:off x="1713344" y="4907245"/>
                <a:ext cx="370013" cy="3827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橢圓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44" y="4907245"/>
                <a:ext cx="370013" cy="382772"/>
              </a:xfrm>
              <a:prstGeom prst="ellipse">
                <a:avLst/>
              </a:prstGeom>
              <a:blipFill>
                <a:blip r:embed="rId16"/>
                <a:stretch>
                  <a:fillRect l="-31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30"/>
          <p:cNvCxnSpPr>
            <a:stCxn id="27" idx="3"/>
            <a:endCxn id="30" idx="0"/>
          </p:cNvCxnSpPr>
          <p:nvPr/>
        </p:nvCxnSpPr>
        <p:spPr>
          <a:xfrm flipH="1">
            <a:off x="1898351" y="4656745"/>
            <a:ext cx="171143" cy="25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8" idx="2"/>
            <a:endCxn id="30" idx="6"/>
          </p:cNvCxnSpPr>
          <p:nvPr/>
        </p:nvCxnSpPr>
        <p:spPr>
          <a:xfrm flipH="1">
            <a:off x="2083357" y="5075127"/>
            <a:ext cx="490830" cy="23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9" idx="2"/>
            <a:endCxn id="28" idx="6"/>
          </p:cNvCxnSpPr>
          <p:nvPr/>
        </p:nvCxnSpPr>
        <p:spPr>
          <a:xfrm flipH="1">
            <a:off x="2944200" y="4802934"/>
            <a:ext cx="315826" cy="272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6" idx="6"/>
            <a:endCxn id="29" idx="1"/>
          </p:cNvCxnSpPr>
          <p:nvPr/>
        </p:nvCxnSpPr>
        <p:spPr>
          <a:xfrm>
            <a:off x="3011223" y="4344429"/>
            <a:ext cx="302990" cy="323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26" idx="4"/>
            <a:endCxn id="28" idx="0"/>
          </p:cNvCxnSpPr>
          <p:nvPr/>
        </p:nvCxnSpPr>
        <p:spPr>
          <a:xfrm flipH="1">
            <a:off x="2759194" y="4535815"/>
            <a:ext cx="67023" cy="347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26" idx="2"/>
            <a:endCxn id="27" idx="7"/>
          </p:cNvCxnSpPr>
          <p:nvPr/>
        </p:nvCxnSpPr>
        <p:spPr>
          <a:xfrm flipH="1">
            <a:off x="2331133" y="4344429"/>
            <a:ext cx="310077" cy="41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3461" y="2967023"/>
            <a:ext cx="166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0)</a:t>
            </a:r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>
          <a:xfrm rot="5400000">
            <a:off x="2376627" y="241746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右箭號 38"/>
          <p:cNvSpPr/>
          <p:nvPr/>
        </p:nvSpPr>
        <p:spPr>
          <a:xfrm rot="5400000">
            <a:off x="2376626" y="375040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右箭號 39"/>
          <p:cNvSpPr/>
          <p:nvPr/>
        </p:nvSpPr>
        <p:spPr>
          <a:xfrm rot="5400000">
            <a:off x="2360407" y="5364731"/>
            <a:ext cx="248249" cy="136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3081628" y="2734157"/>
            <a:ext cx="248803" cy="2613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2858362" y="2986914"/>
            <a:ext cx="40367" cy="250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2401538" y="2717631"/>
            <a:ext cx="239672" cy="124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3081628" y="2461154"/>
                <a:ext cx="311425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628" y="2461154"/>
                <a:ext cx="3114250" cy="374205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弧形箭號 (下彎) 44"/>
          <p:cNvSpPr/>
          <p:nvPr/>
        </p:nvSpPr>
        <p:spPr>
          <a:xfrm rot="18819690">
            <a:off x="1553750" y="4168687"/>
            <a:ext cx="1254617" cy="356253"/>
          </a:xfrm>
          <a:prstGeom prst="curvedDownArrow">
            <a:avLst>
              <a:gd name="adj1" fmla="val 12336"/>
              <a:gd name="adj2" fmla="val 50000"/>
              <a:gd name="adj3" fmla="val 239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081628" y="4089662"/>
                <a:ext cx="311425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628" y="4089662"/>
                <a:ext cx="3114250" cy="374205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/>
          <p:cNvSpPr txBox="1"/>
          <p:nvPr/>
        </p:nvSpPr>
        <p:spPr>
          <a:xfrm>
            <a:off x="2267092" y="5836214"/>
            <a:ext cx="677108" cy="376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826216" y="5729635"/>
                <a:ext cx="3348737" cy="379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16" y="5729635"/>
                <a:ext cx="3348737" cy="379719"/>
              </a:xfrm>
              <a:prstGeom prst="rect">
                <a:avLst/>
              </a:prstGeom>
              <a:blipFill>
                <a:blip r:embed="rId1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/>
          <p:cNvCxnSpPr/>
          <p:nvPr/>
        </p:nvCxnSpPr>
        <p:spPr>
          <a:xfrm flipV="1">
            <a:off x="5934042" y="3132098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597442" y="2714496"/>
                <a:ext cx="1195100" cy="7990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2714496"/>
                <a:ext cx="1195100" cy="7990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/>
          <p:cNvCxnSpPr/>
          <p:nvPr/>
        </p:nvCxnSpPr>
        <p:spPr>
          <a:xfrm flipV="1">
            <a:off x="5934042" y="4842041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5934042" y="6193902"/>
            <a:ext cx="431750" cy="2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597442" y="4442519"/>
                <a:ext cx="1195100" cy="79904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4442519"/>
                <a:ext cx="1195100" cy="7990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597442" y="5836214"/>
                <a:ext cx="1195100" cy="79904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200000" lon="3000000" rev="19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2" y="5836214"/>
                <a:ext cx="1195100" cy="79904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>
            <a:off x="86923" y="4560575"/>
            <a:ext cx="166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Input</a:t>
            </a:r>
          </a:p>
          <a:p>
            <a:pPr algn="ctr"/>
            <a:r>
              <a:rPr lang="en-US" altLang="zh-TW" dirty="0"/>
              <a:t>(</a:t>
            </a:r>
            <a:r>
              <a:rPr lang="en-US" altLang="zh-TW" dirty="0" smtClean="0"/>
              <a:t>hidden layer 1)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6903085" y="370492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85" y="3704926"/>
                <a:ext cx="583813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6903084" y="523932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84" y="5239326"/>
                <a:ext cx="583813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57"/>
          <p:cNvCxnSpPr/>
          <p:nvPr/>
        </p:nvCxnSpPr>
        <p:spPr>
          <a:xfrm flipV="1">
            <a:off x="8414005" y="4336940"/>
            <a:ext cx="431750" cy="284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107475" y="3910734"/>
                <a:ext cx="1195100" cy="7990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75" y="3910734"/>
                <a:ext cx="1195100" cy="79904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/>
          <p:cNvSpPr/>
          <p:nvPr/>
        </p:nvSpPr>
        <p:spPr>
          <a:xfrm>
            <a:off x="9024694" y="3910734"/>
            <a:ext cx="1360662" cy="2148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9555262" y="35853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embedding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err="1" smtClean="0"/>
              <a:t>MoNET</a:t>
            </a:r>
            <a:r>
              <a:rPr lang="en-US" altLang="zh-TW" dirty="0" smtClean="0"/>
              <a:t> (Mixture Model Networks)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9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err="1" smtClean="0"/>
              <a:t>GraghSAGE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GIN (Graph Isomorphism Network)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6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598" y="281061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1. Traditional Graph Convolutional Networks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804988" y="4295776"/>
            <a:ext cx="804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Semi-Supervised Classification with Graph Convolutional Networks (2017.9)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Author: </a:t>
            </a:r>
            <a:r>
              <a:rPr lang="en-US" altLang="zh-TW" dirty="0" err="1" smtClean="0"/>
              <a:t>Kipf</a:t>
            </a:r>
            <a:r>
              <a:rPr lang="en-US" altLang="zh-TW" dirty="0" smtClean="0"/>
              <a:t>, Thomas N.; Welling, Max (</a:t>
            </a:r>
            <a:r>
              <a:rPr lang="en-US" altLang="zh-TW" dirty="0"/>
              <a:t>University of </a:t>
            </a:r>
            <a:r>
              <a:rPr lang="en-US" altLang="zh-TW" dirty="0" smtClean="0"/>
              <a:t>Amsterdam)</a:t>
            </a:r>
          </a:p>
          <a:p>
            <a:r>
              <a:rPr lang="en-US" altLang="zh-TW" dirty="0" smtClean="0"/>
              <a:t>Publication: </a:t>
            </a:r>
            <a:r>
              <a:rPr lang="en-US" altLang="zh-TW" dirty="0" err="1" smtClean="0"/>
              <a:t>eprint</a:t>
            </a:r>
            <a:r>
              <a:rPr lang="en-US" altLang="zh-TW" dirty="0" smtClean="0"/>
              <a:t> </a:t>
            </a:r>
            <a:r>
              <a:rPr lang="en-US" altLang="zh-TW" dirty="0"/>
              <a:t>arXiv:1609.02907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2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16661"/>
          <a:stretch/>
        </p:blipFill>
        <p:spPr>
          <a:xfrm>
            <a:off x="352962" y="1292066"/>
            <a:ext cx="2123356" cy="221789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376" r="55980"/>
          <a:stretch/>
        </p:blipFill>
        <p:spPr>
          <a:xfrm>
            <a:off x="857524" y="4157961"/>
            <a:ext cx="1701921" cy="21749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96152"/>
          <a:stretch/>
        </p:blipFill>
        <p:spPr>
          <a:xfrm>
            <a:off x="647673" y="4157960"/>
            <a:ext cx="206952" cy="2174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49413" y="1159110"/>
                <a:ext cx="3587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𝐿𝑎𝑝𝑙𝑎𝑐𝑖𝑎𝑛</m:t>
                    </m:r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13" y="1159110"/>
                <a:ext cx="3587970" cy="461665"/>
              </a:xfrm>
              <a:prstGeom prst="rect">
                <a:avLst/>
              </a:prstGeom>
              <a:blipFill>
                <a:blip r:embed="rId4"/>
                <a:stretch>
                  <a:fillRect l="-2381" t="-6579" b="-23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006091" y="1614741"/>
                <a:ext cx="9741212" cy="1378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TW" sz="14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1400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altLang="zh-TW" sz="1400" b="0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sym typeface="Wingdings" panose="05000000000000000000" pitchFamily="2" charset="2"/>
                  </a:rPr>
                  <a:t>      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𝐿𝑎𝑝𝑙𝑎𝑐𝑖𝑎𝑛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𝑠𝑒𝑚𝑖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𝑑𝑒𝑓𝑖𝑛𝑖𝑡𝑒</m:t>
                    </m:r>
                  </m:oMath>
                </a14:m>
                <a:endParaRPr lang="en-US" altLang="zh-TW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1" y="1614741"/>
                <a:ext cx="9741212" cy="1378454"/>
              </a:xfrm>
              <a:prstGeom prst="rect">
                <a:avLst/>
              </a:prstGeom>
              <a:blipFill>
                <a:blip r:embed="rId5"/>
                <a:stretch>
                  <a:fillRect l="-188" b="-57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5145" y="3120787"/>
                <a:ext cx="60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5" y="3120787"/>
                <a:ext cx="60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952419" y="2875067"/>
                <a:ext cx="60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19" y="2875067"/>
                <a:ext cx="60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808650" y="1157625"/>
                <a:ext cx="461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50" y="1157625"/>
                <a:ext cx="461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87865" y="1855941"/>
                <a:ext cx="61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5" y="1855941"/>
                <a:ext cx="6135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00585" y="3028454"/>
                <a:ext cx="592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zh-TW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5" y="3028454"/>
                <a:ext cx="59202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110180" y="2362472"/>
                <a:ext cx="598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zh-TW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80" y="2362472"/>
                <a:ext cx="59830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77311" y="2429853"/>
                <a:ext cx="5999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</m:oMath>
                  </m:oMathPara>
                </a14:m>
                <a:endParaRPr lang="zh-TW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1" y="2429853"/>
                <a:ext cx="59990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10386" y="1567929"/>
                <a:ext cx="585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zh-TW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86" y="1567929"/>
                <a:ext cx="58548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854625" y="2756939"/>
            <a:ext cx="227507" cy="236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68175" y="2639471"/>
            <a:ext cx="227507" cy="236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06091" y="3244399"/>
                <a:ext cx="4473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2.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𝑠𝑝𝑒𝑐𝑡𝑟𝑎𝑙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𝑑𝑒𝑐𝑜𝑚𝑝𝑜𝑠𝑖𝑡𝑖𝑜𝑛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91" y="3244399"/>
                <a:ext cx="4473340" cy="369332"/>
              </a:xfrm>
              <a:prstGeom prst="rect">
                <a:avLst/>
              </a:prstGeom>
              <a:blipFill>
                <a:blip r:embed="rId14"/>
                <a:stretch>
                  <a:fillRect l="-109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3545123" y="3762645"/>
            <a:ext cx="214381" cy="204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3759504" y="376264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973885" y="3762645"/>
            <a:ext cx="214381" cy="204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188266" y="376264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545123" y="396722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759504" y="3967225"/>
            <a:ext cx="214381" cy="204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973885" y="3967225"/>
            <a:ext cx="214381" cy="204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188266" y="396722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45123" y="4171805"/>
            <a:ext cx="214381" cy="204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759504" y="4171805"/>
            <a:ext cx="214381" cy="204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3973885" y="4171805"/>
            <a:ext cx="214381" cy="204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88266" y="417180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545123" y="437638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59504" y="437638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973885" y="4376385"/>
            <a:ext cx="214381" cy="20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188266" y="4376385"/>
            <a:ext cx="214381" cy="2045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674838" y="3762645"/>
                <a:ext cx="214380" cy="818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38" y="3762645"/>
                <a:ext cx="214380" cy="818320"/>
              </a:xfrm>
              <a:prstGeom prst="rect">
                <a:avLst/>
              </a:prstGeom>
              <a:blipFill>
                <a:blip r:embed="rId15"/>
                <a:stretch>
                  <a:fillRect l="-18919" r="-162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786213" y="3762645"/>
                <a:ext cx="857520" cy="2045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13" y="3762645"/>
                <a:ext cx="857520" cy="204580"/>
              </a:xfrm>
              <a:prstGeom prst="rect">
                <a:avLst/>
              </a:prstGeom>
              <a:blipFill>
                <a:blip r:embed="rId16"/>
                <a:stretch>
                  <a:fillRect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5889218" y="3762645"/>
                <a:ext cx="214380" cy="818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18" y="3762645"/>
                <a:ext cx="214380" cy="818320"/>
              </a:xfrm>
              <a:prstGeom prst="rect">
                <a:avLst/>
              </a:prstGeom>
              <a:blipFill>
                <a:blip r:embed="rId17"/>
                <a:stretch>
                  <a:fillRect l="-18919" r="-135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103598" y="3762645"/>
                <a:ext cx="214380" cy="818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598" y="3762645"/>
                <a:ext cx="214380" cy="818320"/>
              </a:xfrm>
              <a:prstGeom prst="rect">
                <a:avLst/>
              </a:prstGeom>
              <a:blipFill>
                <a:blip r:embed="rId18"/>
                <a:stretch>
                  <a:fillRect l="-18919" r="-162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317978" y="3762645"/>
                <a:ext cx="214380" cy="818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978" y="3762645"/>
                <a:ext cx="214380" cy="818320"/>
              </a:xfrm>
              <a:prstGeom prst="rect">
                <a:avLst/>
              </a:prstGeom>
              <a:blipFill>
                <a:blip r:embed="rId19"/>
                <a:stretch>
                  <a:fillRect l="-18421" r="-13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7786213" y="3967225"/>
                <a:ext cx="857520" cy="2045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13" y="3967225"/>
                <a:ext cx="857520" cy="204580"/>
              </a:xfrm>
              <a:prstGeom prst="rect">
                <a:avLst/>
              </a:prstGeom>
              <a:blipFill>
                <a:blip r:embed="rId20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786213" y="4171805"/>
                <a:ext cx="857520" cy="2045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13" y="4171805"/>
                <a:ext cx="857520" cy="204580"/>
              </a:xfrm>
              <a:prstGeom prst="rect">
                <a:avLst/>
              </a:prstGeom>
              <a:blipFill>
                <a:blip r:embed="rId21"/>
                <a:stretch>
                  <a:fillRect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786213" y="4376385"/>
                <a:ext cx="857520" cy="2045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13" y="4376385"/>
                <a:ext cx="857520" cy="204580"/>
              </a:xfrm>
              <a:prstGeom prst="rect">
                <a:avLst/>
              </a:prstGeom>
              <a:blipFill>
                <a:blip r:embed="rId22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746738" y="3762645"/>
                <a:ext cx="214381" cy="204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738" y="3762645"/>
                <a:ext cx="214381" cy="204580"/>
              </a:xfrm>
              <a:prstGeom prst="rect">
                <a:avLst/>
              </a:prstGeom>
              <a:blipFill>
                <a:blip r:embed="rId23"/>
                <a:stretch>
                  <a:fillRect l="-16216" r="-5405"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6961118" y="3967225"/>
                <a:ext cx="214381" cy="204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118" y="3967225"/>
                <a:ext cx="214381" cy="204580"/>
              </a:xfrm>
              <a:prstGeom prst="rect">
                <a:avLst/>
              </a:prstGeom>
              <a:blipFill>
                <a:blip r:embed="rId24"/>
                <a:stretch>
                  <a:fillRect l="-13514" r="-2703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175499" y="4171805"/>
                <a:ext cx="214381" cy="204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499" y="4171805"/>
                <a:ext cx="214381" cy="204580"/>
              </a:xfrm>
              <a:prstGeom prst="rect">
                <a:avLst/>
              </a:prstGeom>
              <a:blipFill>
                <a:blip r:embed="rId25"/>
                <a:stretch>
                  <a:fillRect l="-16216" r="-5405"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389880" y="4376385"/>
                <a:ext cx="214381" cy="204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880" y="4376385"/>
                <a:ext cx="214381" cy="204580"/>
              </a:xfrm>
              <a:prstGeom prst="rect">
                <a:avLst/>
              </a:prstGeom>
              <a:blipFill>
                <a:blip r:embed="rId26"/>
                <a:stretch>
                  <a:fillRect l="-13514" r="-5405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3790096" y="4580965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96" y="4580965"/>
                <a:ext cx="36574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870794" y="4580965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94" y="4580965"/>
                <a:ext cx="40075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961118" y="45809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118" y="4580965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7981284" y="4580965"/>
                <a:ext cx="523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84" y="4580965"/>
                <a:ext cx="52354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840443" y="3967225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43" y="3967225"/>
                <a:ext cx="410690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7139750" y="3714001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50" y="3714001"/>
                <a:ext cx="60305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左大括弧 69"/>
          <p:cNvSpPr/>
          <p:nvPr/>
        </p:nvSpPr>
        <p:spPr>
          <a:xfrm rot="16200000">
            <a:off x="6030074" y="4445113"/>
            <a:ext cx="183132" cy="893601"/>
          </a:xfrm>
          <a:prstGeom prst="leftBrace">
            <a:avLst>
              <a:gd name="adj1" fmla="val 4089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5242761" y="495054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Orthonormal Basis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 flipH="1">
            <a:off x="690562" y="300513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 flipH="1">
            <a:off x="1748710" y="292179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 flipH="1">
            <a:off x="1996360" y="154251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 flipH="1">
            <a:off x="690562" y="2030493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56881" y="1305271"/>
            <a:ext cx="227507" cy="236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2735" y="1843107"/>
            <a:ext cx="227507" cy="236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7787067" y="4844646"/>
            <a:ext cx="1799671" cy="1730450"/>
          </a:xfrm>
          <a:prstGeom prst="rect">
            <a:avLst/>
          </a:prstGeom>
        </p:spPr>
      </p:pic>
      <p:pic>
        <p:nvPicPr>
          <p:cNvPr id="33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3700999" y="4932289"/>
            <a:ext cx="1799671" cy="173045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352962" y="1292065"/>
            <a:ext cx="2123356" cy="2041685"/>
          </a:xfr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12376" r="55980"/>
          <a:stretch/>
        </p:blipFill>
        <p:spPr>
          <a:xfrm>
            <a:off x="857524" y="4157961"/>
            <a:ext cx="1701921" cy="21749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r="96152"/>
          <a:stretch/>
        </p:blipFill>
        <p:spPr>
          <a:xfrm>
            <a:off x="647673" y="4157960"/>
            <a:ext cx="206952" cy="2174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593957" y="1233871"/>
                <a:ext cx="3645100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957" y="1233871"/>
                <a:ext cx="3645100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21564" y="1949262"/>
                <a:ext cx="371152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−0.41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−0.41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−0.71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0.82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−0.29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0.87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64" y="1949262"/>
                <a:ext cx="3711529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521564" y="677468"/>
                <a:ext cx="207838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64" y="677468"/>
                <a:ext cx="2078389" cy="1112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7120120" y="719138"/>
            <a:ext cx="280805" cy="263552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220133" y="1986543"/>
            <a:ext cx="333192" cy="1023714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420355" y="956140"/>
            <a:ext cx="280805" cy="263552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7701160" y="1986543"/>
            <a:ext cx="614165" cy="1023714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791830" y="1231068"/>
            <a:ext cx="280805" cy="263552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8597832" y="1949261"/>
            <a:ext cx="550931" cy="1060995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74922" y="1498034"/>
            <a:ext cx="280805" cy="263552"/>
          </a:xfrm>
          <a:prstGeom prst="rect">
            <a:avLst/>
          </a:prstGeom>
          <a:solidFill>
            <a:schemeClr val="accent5"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348788" y="1986542"/>
            <a:ext cx="661987" cy="1023713"/>
          </a:xfrm>
          <a:prstGeom prst="rect">
            <a:avLst/>
          </a:prstGeom>
          <a:solidFill>
            <a:schemeClr val="accent5"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1817748"/>
                  </p:ext>
                </p:extLst>
              </p:nvPr>
            </p:nvGraphicFramePr>
            <p:xfrm>
              <a:off x="2998787" y="3299858"/>
              <a:ext cx="8669341" cy="34077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8813">
                      <a:extLst>
                        <a:ext uri="{9D8B030D-6E8A-4147-A177-3AD203B41FA5}">
                          <a16:colId xmlns:a16="http://schemas.microsoft.com/office/drawing/2014/main" val="1111532004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163520219"/>
                        </a:ext>
                      </a:extLst>
                    </a:gridCol>
                    <a:gridCol w="2124075">
                      <a:extLst>
                        <a:ext uri="{9D8B030D-6E8A-4147-A177-3AD203B41FA5}">
                          <a16:colId xmlns:a16="http://schemas.microsoft.com/office/drawing/2014/main" val="4029847126"/>
                        </a:ext>
                      </a:extLst>
                    </a:gridCol>
                    <a:gridCol w="1995488">
                      <a:extLst>
                        <a:ext uri="{9D8B030D-6E8A-4147-A177-3AD203B41FA5}">
                          <a16:colId xmlns:a16="http://schemas.microsoft.com/office/drawing/2014/main" val="3155874906"/>
                        </a:ext>
                      </a:extLst>
                    </a:gridCol>
                    <a:gridCol w="2024065">
                      <a:extLst>
                        <a:ext uri="{9D8B030D-6E8A-4147-A177-3AD203B41FA5}">
                          <a16:colId xmlns:a16="http://schemas.microsoft.com/office/drawing/2014/main" val="34934975"/>
                        </a:ext>
                      </a:extLst>
                    </a:gridCol>
                  </a:tblGrid>
                  <a:tr h="391080"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3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4959658"/>
                      </a:ext>
                    </a:extLst>
                  </a:tr>
                  <a:tr h="1223962"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0.41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−0.41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0.82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.71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−0.71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0.29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−0.29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−0.29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0.87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683855"/>
                      </a:ext>
                    </a:extLst>
                  </a:tr>
                  <a:tr h="1792707"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basis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39309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1817748"/>
                  </p:ext>
                </p:extLst>
              </p:nvPr>
            </p:nvGraphicFramePr>
            <p:xfrm>
              <a:off x="2998787" y="3299858"/>
              <a:ext cx="8669341" cy="34077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8813">
                      <a:extLst>
                        <a:ext uri="{9D8B030D-6E8A-4147-A177-3AD203B41FA5}">
                          <a16:colId xmlns:a16="http://schemas.microsoft.com/office/drawing/2014/main" val="1111532004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163520219"/>
                        </a:ext>
                      </a:extLst>
                    </a:gridCol>
                    <a:gridCol w="2124075">
                      <a:extLst>
                        <a:ext uri="{9D8B030D-6E8A-4147-A177-3AD203B41FA5}">
                          <a16:colId xmlns:a16="http://schemas.microsoft.com/office/drawing/2014/main" val="4029847126"/>
                        </a:ext>
                      </a:extLst>
                    </a:gridCol>
                    <a:gridCol w="1995488">
                      <a:extLst>
                        <a:ext uri="{9D8B030D-6E8A-4147-A177-3AD203B41FA5}">
                          <a16:colId xmlns:a16="http://schemas.microsoft.com/office/drawing/2014/main" val="3155874906"/>
                        </a:ext>
                      </a:extLst>
                    </a:gridCol>
                    <a:gridCol w="2024065">
                      <a:extLst>
                        <a:ext uri="{9D8B030D-6E8A-4147-A177-3AD203B41FA5}">
                          <a16:colId xmlns:a16="http://schemas.microsoft.com/office/drawing/2014/main" val="34934975"/>
                        </a:ext>
                      </a:extLst>
                    </a:gridCol>
                  </a:tblGrid>
                  <a:tr h="391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926" t="-4688" r="-1220370" b="-77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3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4959658"/>
                      </a:ext>
                    </a:extLst>
                  </a:tr>
                  <a:tr h="12239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926" t="-33333" r="-1220370" b="-147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5505" t="-33333" r="-329316" b="-147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9198" t="-33333" r="-189685" b="-147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33232" t="-33333" r="-101829" b="-147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29217" t="-33333" r="-60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683855"/>
                      </a:ext>
                    </a:extLst>
                  </a:tr>
                  <a:tr h="1792707"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r>
                            <a:rPr lang="en-US" altLang="zh-TW" dirty="0" smtClean="0"/>
                            <a:t>basis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39309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4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5677437" y="4932289"/>
            <a:ext cx="1799671" cy="1730450"/>
          </a:xfrm>
          <a:prstGeom prst="rect">
            <a:avLst/>
          </a:prstGeom>
        </p:spPr>
      </p:pic>
      <p:pic>
        <p:nvPicPr>
          <p:cNvPr id="36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9763505" y="4932289"/>
            <a:ext cx="1799671" cy="173045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038599" y="5204697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24449" y="4769231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038599" y="6006812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24424" y="5944899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690562" y="300513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1748710" y="292179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1996360" y="154251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flipH="1">
            <a:off x="690562" y="2030493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flipH="1">
            <a:off x="3962548" y="635350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 flipH="1">
            <a:off x="4857644" y="628535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flipH="1">
            <a:off x="3986960" y="555055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5075281" y="511374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5943460" y="634434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 flipH="1">
            <a:off x="6838556" y="6276196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5967872" y="554139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 flipH="1">
            <a:off x="7056193" y="510458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20348" y="6496729"/>
            <a:ext cx="95251" cy="27362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23138" y="6559478"/>
            <a:ext cx="95251" cy="27362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20120" y="4642688"/>
            <a:ext cx="100013" cy="47867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 flipH="1">
            <a:off x="8048879" y="627611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 flipH="1">
            <a:off x="8943975" y="620796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 flipH="1">
            <a:off x="8073291" y="547316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 flipH="1">
            <a:off x="9161612" y="503636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 flipH="1">
            <a:off x="10029834" y="635441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 flipH="1">
            <a:off x="10924930" y="6286273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 flipH="1">
            <a:off x="10054246" y="555147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H="1">
            <a:off x="11142567" y="5114666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92733" y="6394204"/>
            <a:ext cx="100013" cy="478678"/>
          </a:xfrm>
          <a:prstGeom prst="rect">
            <a:avLst/>
          </a:prstGeom>
          <a:solidFill>
            <a:srgbClr val="D1E5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56423" y="5767473"/>
            <a:ext cx="100013" cy="478678"/>
          </a:xfrm>
          <a:prstGeom prst="rect">
            <a:avLst/>
          </a:prstGeom>
          <a:solidFill>
            <a:srgbClr val="D1E5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109207" y="6570793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5507" y="6496729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195057" y="5345948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063163" y="4991100"/>
            <a:ext cx="107439" cy="539712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57026" y="1010721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Find basis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13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1" grpId="0" animBg="1"/>
      <p:bldP spid="42" grpId="0" animBg="1"/>
      <p:bldP spid="43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45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7026" y="1010721"/>
            <a:ext cx="3597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Graph Fourier Transform</a:t>
            </a:r>
            <a:endParaRPr lang="zh-TW" altLang="en-US" sz="2400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7813954" y="4357034"/>
            <a:ext cx="2123356" cy="20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54101" y="1580669"/>
                <a:ext cx="1918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   =    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01" y="1580669"/>
                <a:ext cx="1918282" cy="461665"/>
              </a:xfrm>
              <a:prstGeom prst="rect">
                <a:avLst/>
              </a:prstGeom>
              <a:blipFill>
                <a:blip r:embed="rId3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61262" y="2103345"/>
            <a:ext cx="2140175" cy="2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0.5      0.5        0.5    0.5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1261" y="2386012"/>
            <a:ext cx="2140175" cy="2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-0.41     -0.41    0.82    0 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1261" y="2662065"/>
            <a:ext cx="2140175" cy="2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0.71     -0.71       0        0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61261" y="2938118"/>
            <a:ext cx="2140175" cy="2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-0.29   -0.29   </a:t>
            </a:r>
            <a:r>
              <a:rPr lang="en-US" altLang="zh-TW" sz="1400" dirty="0">
                <a:solidFill>
                  <a:schemeClr val="tx1"/>
                </a:solidFill>
              </a:rPr>
              <a:t>-</a:t>
            </a:r>
            <a:r>
              <a:rPr lang="en-US" altLang="zh-TW" sz="1400" dirty="0" smtClean="0">
                <a:solidFill>
                  <a:schemeClr val="tx1"/>
                </a:solidFill>
              </a:rPr>
              <a:t>0.29   0.87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24553" y="4820547"/>
            <a:ext cx="91888" cy="5160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03749" y="2103345"/>
            <a:ext cx="282951" cy="282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03749" y="2379399"/>
            <a:ext cx="282951" cy="282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03749" y="2662065"/>
            <a:ext cx="282951" cy="282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04329" y="2944734"/>
            <a:ext cx="282951" cy="282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377281" y="241119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281" y="2411193"/>
                <a:ext cx="4828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3146738" y="2103344"/>
            <a:ext cx="1077600" cy="282667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3.5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59115" y="2610277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259254" y="5336566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25190" y="4731662"/>
            <a:ext cx="93285" cy="3468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0116" y="5424731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34118" y="5467395"/>
            <a:ext cx="209732" cy="37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4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42415" y="5428980"/>
            <a:ext cx="209732" cy="37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4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278792" y="4579532"/>
            <a:ext cx="209732" cy="37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2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623162" y="4820547"/>
            <a:ext cx="72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-3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46738" y="2375560"/>
            <a:ext cx="1077600" cy="282667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-5.74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46738" y="2653609"/>
            <a:ext cx="1077600" cy="282667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0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46738" y="2936276"/>
            <a:ext cx="1077600" cy="282667"/>
          </a:xfrm>
          <a:prstGeom prst="rect">
            <a:avLst/>
          </a:prstGeom>
          <a:solidFill>
            <a:srgbClr val="E0B4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0.29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713187" y="5452065"/>
            <a:ext cx="34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075088" y="5262267"/>
                <a:ext cx="1648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88" y="5262267"/>
                <a:ext cx="16481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橢圓 41"/>
          <p:cNvSpPr/>
          <p:nvPr/>
        </p:nvSpPr>
        <p:spPr>
          <a:xfrm>
            <a:off x="1162080" y="537787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1749154" y="537787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2927036" y="537787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519556" y="537787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1082297" y="54913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642004" y="54913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838153" y="54913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3420129" y="54904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cxnSp>
        <p:nvCxnSpPr>
          <p:cNvPr id="52" name="直線單箭頭接點 51"/>
          <p:cNvCxnSpPr>
            <a:stCxn id="42" idx="0"/>
          </p:cNvCxnSpPr>
          <p:nvPr/>
        </p:nvCxnSpPr>
        <p:spPr>
          <a:xfrm flipV="1">
            <a:off x="1226374" y="4511278"/>
            <a:ext cx="6766" cy="866599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1799315" y="5446933"/>
            <a:ext cx="15873" cy="1241336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3579964" y="5034054"/>
            <a:ext cx="3886" cy="398805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78903" y="4166876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3.5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1749154" y="6405532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-5.74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784951" y="503274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0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315716" y="4682813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0.29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H="1">
            <a:off x="5967126" y="5434663"/>
            <a:ext cx="15272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494479" y="4992886"/>
                <a:ext cx="2741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Ϝ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479" y="4992886"/>
                <a:ext cx="27411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1749154" y="3803509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Spectral Domain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7613993" y="3803352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Spatial Domain (Vertex Domain)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 flipH="1">
            <a:off x="8147085" y="608475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 flipH="1">
            <a:off x="9205233" y="6001407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 flipH="1">
            <a:off x="9452883" y="462212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H="1">
            <a:off x="8147085" y="5110106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5296446" y="1298002"/>
            <a:ext cx="350821" cy="28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631984" y="103949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Orthonormal basis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9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24" grpId="0" animBg="1"/>
      <p:bldP spid="33" grpId="0" animBg="1"/>
      <p:bldP spid="34" grpId="0" animBg="1"/>
      <p:bldP spid="36" grpId="0" animBg="1"/>
      <p:bldP spid="41" grpId="0"/>
      <p:bldP spid="42" grpId="0" animBg="1"/>
      <p:bldP spid="43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8" grpId="0"/>
      <p:bldP spid="59" grpId="0"/>
      <p:bldP spid="60" grpId="0"/>
      <p:bldP spid="61" grpId="0"/>
      <p:bldP spid="64" grpId="0"/>
      <p:bldP spid="6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5512005" y="4429010"/>
            <a:ext cx="1799671" cy="173045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1425937" y="4516653"/>
            <a:ext cx="1799671" cy="1730450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3402375" y="4516653"/>
            <a:ext cx="1799671" cy="173045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7488443" y="4516653"/>
            <a:ext cx="1799671" cy="1730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63537" y="4789061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9387" y="4353595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3537" y="5591176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49362" y="5529263"/>
            <a:ext cx="95251" cy="326115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45286" y="6081093"/>
            <a:ext cx="95251" cy="27362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48076" y="6143842"/>
            <a:ext cx="95251" cy="27362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45058" y="4227052"/>
            <a:ext cx="100013" cy="478678"/>
          </a:xfrm>
          <a:prstGeom prst="rect">
            <a:avLst/>
          </a:prstGeom>
          <a:solidFill>
            <a:srgbClr val="FFE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81361" y="5351837"/>
            <a:ext cx="100013" cy="478678"/>
          </a:xfrm>
          <a:prstGeom prst="rect">
            <a:avLst/>
          </a:prstGeom>
          <a:solidFill>
            <a:srgbClr val="D1E5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34145" y="6155157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10445" y="6081093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19995" y="4930312"/>
            <a:ext cx="95251" cy="199564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88101" y="4575464"/>
            <a:ext cx="107439" cy="539712"/>
          </a:xfrm>
          <a:prstGeom prst="rect">
            <a:avLst/>
          </a:prstGeom>
          <a:solidFill>
            <a:srgbClr val="C3D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17671" y="5978568"/>
            <a:ext cx="100013" cy="478678"/>
          </a:xfrm>
          <a:prstGeom prst="rect">
            <a:avLst/>
          </a:prstGeom>
          <a:solidFill>
            <a:srgbClr val="D1E5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095018" cy="1325563"/>
          </a:xfrm>
        </p:spPr>
        <p:txBody>
          <a:bodyPr/>
          <a:lstStyle/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57026" y="1010721"/>
            <a:ext cx="4672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Inverse Graph </a:t>
            </a:r>
            <a:r>
              <a:rPr lang="en-US" altLang="zh-TW" sz="2400" dirty="0"/>
              <a:t>Fourier Transform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33212" y="1789939"/>
                <a:ext cx="2019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=   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acc>
                        <m:accPr>
                          <m:chr m:val="̂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212" y="1789939"/>
                <a:ext cx="20192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763537" y="6334845"/>
                <a:ext cx="791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537" y="6334845"/>
                <a:ext cx="791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774847" y="6334845"/>
                <a:ext cx="791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47" y="6334845"/>
                <a:ext cx="791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851093" y="6334414"/>
                <a:ext cx="791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093" y="6334414"/>
                <a:ext cx="7913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870321" y="6329608"/>
                <a:ext cx="791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321" y="6329608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/>
          <p:nvPr/>
        </p:nvCxnSpPr>
        <p:spPr>
          <a:xfrm flipV="1">
            <a:off x="602482" y="2944775"/>
            <a:ext cx="34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964383" y="275497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3" y="2754977"/>
                <a:ext cx="361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47"/>
          <p:cNvSpPr/>
          <p:nvPr/>
        </p:nvSpPr>
        <p:spPr>
          <a:xfrm>
            <a:off x="1051375" y="287058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1638449" y="287058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2816331" y="287058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3408851" y="2870587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971592" y="29840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531299" y="29840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727448" y="29840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309424" y="2983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cxnSp>
        <p:nvCxnSpPr>
          <p:cNvPr id="56" name="直線單箭頭接點 55"/>
          <p:cNvCxnSpPr>
            <a:stCxn id="48" idx="0"/>
          </p:cNvCxnSpPr>
          <p:nvPr/>
        </p:nvCxnSpPr>
        <p:spPr>
          <a:xfrm flipV="1">
            <a:off x="1115669" y="2003988"/>
            <a:ext cx="6766" cy="866599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1696439" y="2939643"/>
            <a:ext cx="8045" cy="965621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469259" y="2526764"/>
            <a:ext cx="3886" cy="398805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868198" y="1659586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3.5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696439" y="3738716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-5.74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674246" y="25254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0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205011" y="2175523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E0B4D4"/>
                </a:solidFill>
              </a:rPr>
              <a:t>0.29</a:t>
            </a:r>
            <a:endParaRPr lang="zh-TW" altLang="en-US" sz="2000" dirty="0">
              <a:solidFill>
                <a:srgbClr val="E0B4D4"/>
              </a:solidFill>
            </a:endParaRPr>
          </a:p>
        </p:txBody>
      </p:sp>
      <p:pic>
        <p:nvPicPr>
          <p:cNvPr id="63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8143055" y="1734134"/>
            <a:ext cx="2123356" cy="2041685"/>
          </a:xfrm>
        </p:spPr>
      </p:pic>
      <p:sp>
        <p:nvSpPr>
          <p:cNvPr id="64" name="矩形 63"/>
          <p:cNvSpPr/>
          <p:nvPr/>
        </p:nvSpPr>
        <p:spPr>
          <a:xfrm>
            <a:off x="9853654" y="2197647"/>
            <a:ext cx="91888" cy="5160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588355" y="2713666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554291" y="2108762"/>
            <a:ext cx="93285" cy="3468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639217" y="2801831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8604549" y="1826548"/>
            <a:ext cx="209732" cy="37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2" name="直線單箭頭接點 71"/>
          <p:cNvCxnSpPr/>
          <p:nvPr/>
        </p:nvCxnSpPr>
        <p:spPr>
          <a:xfrm flipV="1">
            <a:off x="4929477" y="2957780"/>
            <a:ext cx="2473293" cy="1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489168" y="2448475"/>
                <a:ext cx="2741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𝑖𝑛𝑣𝑒𝑟𝑠𝑒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Ϝ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168" y="2448475"/>
                <a:ext cx="274113" cy="430887"/>
              </a:xfrm>
              <a:prstGeom prst="rect">
                <a:avLst/>
              </a:prstGeom>
              <a:blipFill>
                <a:blip r:embed="rId9"/>
                <a:stretch>
                  <a:fillRect r="-4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字方塊 78"/>
          <p:cNvSpPr txBox="1"/>
          <p:nvPr/>
        </p:nvSpPr>
        <p:spPr>
          <a:xfrm>
            <a:off x="1352741" y="46043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B5B5"/>
                </a:solidFill>
              </a:rPr>
              <a:t>0.5</a:t>
            </a:r>
            <a:endParaRPr lang="zh-TW" altLang="en-US" dirty="0">
              <a:solidFill>
                <a:srgbClr val="FFB5B5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535567" y="47890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0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5612438" y="47456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D1E5C4"/>
                </a:solidFill>
              </a:rPr>
              <a:t>0</a:t>
            </a:r>
            <a:endParaRPr lang="zh-TW" altLang="en-US" dirty="0">
              <a:solidFill>
                <a:srgbClr val="D1E5C4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395076" y="42243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3D2EC"/>
                </a:solidFill>
              </a:rPr>
              <a:t>0.87</a:t>
            </a:r>
            <a:endParaRPr lang="zh-TW" altLang="en-US" dirty="0">
              <a:solidFill>
                <a:srgbClr val="C3D2EC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800647" y="1659587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219567" y="4608493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3373765" y="4759834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754429" y="3766570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2499096" y="2522588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419037" y="4673119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3209875" y="2200047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336189" y="4215210"/>
            <a:ext cx="625290" cy="34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7369994" y="1064061"/>
                <a:ext cx="12426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3.5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B5B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94" y="1064061"/>
                <a:ext cx="124264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8324801" y="1050010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01" y="1050010"/>
                <a:ext cx="4106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8613527" y="1057036"/>
                <a:ext cx="123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−5.74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527" y="1057036"/>
                <a:ext cx="123944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9622452" y="1052580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452" y="1052580"/>
                <a:ext cx="4106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373114" y="1056887"/>
                <a:ext cx="41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114" y="1056887"/>
                <a:ext cx="4147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9853654" y="105688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D1E5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654" y="1056887"/>
                <a:ext cx="7617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0599019" y="1056887"/>
                <a:ext cx="137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.29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0" smtClean="0">
                          <a:solidFill>
                            <a:srgbClr val="C3D2E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0.87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019" y="1056887"/>
                <a:ext cx="137088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/>
          <p:cNvSpPr txBox="1"/>
          <p:nvPr/>
        </p:nvSpPr>
        <p:spPr>
          <a:xfrm rot="16813346">
            <a:off x="8619356" y="137755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=</a:t>
            </a:r>
            <a:endParaRPr lang="zh-TW" altLang="en-US" sz="3200" dirty="0"/>
          </a:p>
        </p:txBody>
      </p:sp>
      <p:sp>
        <p:nvSpPr>
          <p:cNvPr id="101" name="矩形 100"/>
          <p:cNvSpPr/>
          <p:nvPr/>
        </p:nvSpPr>
        <p:spPr>
          <a:xfrm flipH="1">
            <a:off x="1701569" y="593636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 flipH="1">
            <a:off x="2596665" y="586821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 flipH="1">
            <a:off x="1725981" y="5133417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 flipH="1">
            <a:off x="2814302" y="469661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 flipH="1">
            <a:off x="3669438" y="592992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 flipH="1">
            <a:off x="4564534" y="586177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 flipH="1">
            <a:off x="3693850" y="512697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 flipH="1">
            <a:off x="4782171" y="469017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 flipH="1">
            <a:off x="5783103" y="585180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 flipH="1">
            <a:off x="6678199" y="5783656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 flipH="1">
            <a:off x="5807515" y="504885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 flipH="1">
            <a:off x="6895836" y="461204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 flipH="1">
            <a:off x="7763689" y="593636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 flipH="1">
            <a:off x="8658785" y="586821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 flipH="1">
            <a:off x="7788101" y="5133417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 flipH="1">
            <a:off x="8876422" y="469661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 flipH="1">
            <a:off x="8491941" y="3446709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 flipH="1">
            <a:off x="9550089" y="336336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 flipH="1">
            <a:off x="9797739" y="198408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 flipH="1">
            <a:off x="8491941" y="247206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591" y="4197919"/>
            <a:ext cx="8409475" cy="250102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87436" y="4208207"/>
                <a:ext cx="6627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436" y="4208207"/>
                <a:ext cx="662746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9550089" y="4757646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dirty="0"/>
              <a:t>O</a:t>
            </a:r>
            <a:r>
              <a:rPr lang="en-US" altLang="zh-TW" dirty="0" smtClean="0"/>
              <a:t>rthonormal Basis)</a:t>
            </a:r>
          </a:p>
        </p:txBody>
      </p:sp>
      <p:sp>
        <p:nvSpPr>
          <p:cNvPr id="121" name="矩形 120"/>
          <p:cNvSpPr/>
          <p:nvPr/>
        </p:nvSpPr>
        <p:spPr>
          <a:xfrm>
            <a:off x="554567" y="1632880"/>
            <a:ext cx="3763023" cy="250618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2623" y="1626500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3" y="1626500"/>
                <a:ext cx="58811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3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7026" y="1010721"/>
            <a:ext cx="9075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Convolution in spatial domain = Multiplication in frequency domain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60058" y="2705426"/>
            <a:ext cx="34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921959" y="2515628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959" y="2515628"/>
                <a:ext cx="3617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1008951" y="263123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596025" y="263123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773907" y="263123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366427" y="263123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9168" y="2744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88875" y="2744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85024" y="2744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267000" y="2743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8" idx="0"/>
          </p:cNvCxnSpPr>
          <p:nvPr/>
        </p:nvCxnSpPr>
        <p:spPr>
          <a:xfrm flipV="1">
            <a:off x="1073245" y="1764639"/>
            <a:ext cx="6766" cy="866599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646186" y="2700294"/>
            <a:ext cx="15873" cy="1241336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426835" y="2287415"/>
            <a:ext cx="3886" cy="398805"/>
          </a:xfrm>
          <a:prstGeom prst="straightConnector1">
            <a:avLst/>
          </a:prstGeom>
          <a:ln w="28575">
            <a:solidFill>
              <a:srgbClr val="E0B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065151" y="2133340"/>
                <a:ext cx="13796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51" y="2133340"/>
                <a:ext cx="1379673" cy="461665"/>
              </a:xfrm>
              <a:prstGeom prst="rect">
                <a:avLst/>
              </a:prstGeom>
              <a:blipFill>
                <a:blip r:embed="rId3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V="1">
            <a:off x="560058" y="4732444"/>
            <a:ext cx="34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21959" y="4542646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959" y="4542646"/>
                <a:ext cx="3617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/>
          <p:cNvSpPr/>
          <p:nvPr/>
        </p:nvSpPr>
        <p:spPr>
          <a:xfrm>
            <a:off x="1008951" y="4658256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596025" y="4658256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773907" y="4658256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3366427" y="4658256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29168" y="4771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88875" y="4771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2685024" y="4771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000" y="47708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954753" y="146251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E0B4D4"/>
                  </a:solidFill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53" y="1462518"/>
                <a:ext cx="281424" cy="276999"/>
              </a:xfrm>
              <a:prstGeom prst="rect">
                <a:avLst/>
              </a:prstGeom>
              <a:blipFill>
                <a:blip r:embed="rId5"/>
                <a:stretch>
                  <a:fillRect l="-13043" t="-26667" r="-50000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685495" y="3628772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E0B4D4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95" y="3628772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10638" t="-23913" r="-51064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687484" y="225790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E0B4D4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484" y="2257909"/>
                <a:ext cx="281424" cy="276999"/>
              </a:xfrm>
              <a:prstGeom prst="rect">
                <a:avLst/>
              </a:prstGeom>
              <a:blipFill>
                <a:blip r:embed="rId7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266085" y="197111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E0B4D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E0B4D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E0B4D4"/>
                  </a:solidFill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085" y="1971118"/>
                <a:ext cx="281424" cy="276999"/>
              </a:xfrm>
              <a:prstGeom prst="rect">
                <a:avLst/>
              </a:prstGeom>
              <a:blipFill>
                <a:blip r:embed="rId8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1064612" y="4116988"/>
            <a:ext cx="12016" cy="61789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4065151" y="4251749"/>
                <a:ext cx="1894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𝑖𝑙𝑡𝑒𝑟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51" y="4251749"/>
                <a:ext cx="1894621" cy="461665"/>
              </a:xfrm>
              <a:prstGeom prst="rect">
                <a:avLst/>
              </a:prstGeom>
              <a:blipFill>
                <a:blip r:embed="rId9"/>
                <a:stretch>
                  <a:fillRect l="-643" r="-3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/>
          <p:cNvCxnSpPr/>
          <p:nvPr/>
        </p:nvCxnSpPr>
        <p:spPr>
          <a:xfrm flipV="1">
            <a:off x="1654122" y="4386405"/>
            <a:ext cx="15104" cy="33597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2833506" y="3792360"/>
            <a:ext cx="9921" cy="90299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3426835" y="4116988"/>
            <a:ext cx="0" cy="61545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79599" y="3690922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99" y="3690922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402999" y="4059189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999" y="4059189"/>
                <a:ext cx="4612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569640" y="3450580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640" y="3450580"/>
                <a:ext cx="46660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205704" y="3767720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704" y="3767720"/>
                <a:ext cx="4666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589500" y="3188970"/>
                <a:ext cx="522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00" y="3188970"/>
                <a:ext cx="5229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 rot="5400000">
                <a:off x="4584049" y="5145642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84049" y="5145642"/>
                <a:ext cx="53412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/>
          <p:cNvCxnSpPr/>
          <p:nvPr/>
        </p:nvCxnSpPr>
        <p:spPr>
          <a:xfrm flipV="1">
            <a:off x="585643" y="6188996"/>
            <a:ext cx="34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947544" y="5999198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544" y="5999198"/>
                <a:ext cx="3617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橢圓 54"/>
          <p:cNvSpPr/>
          <p:nvPr/>
        </p:nvSpPr>
        <p:spPr>
          <a:xfrm>
            <a:off x="1034536" y="611480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1621610" y="611480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2799492" y="611480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3392012" y="6114808"/>
            <a:ext cx="128588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954753" y="6228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1514460" y="6228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710609" y="6228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3292585" y="62274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637750" y="5945148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750" y="5945148"/>
                <a:ext cx="426399" cy="461665"/>
              </a:xfrm>
              <a:prstGeom prst="rect">
                <a:avLst/>
              </a:prstGeom>
              <a:blipFill>
                <a:blip r:embed="rId17"/>
                <a:stretch>
                  <a:fillRect t="-3947" r="-2285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單箭頭接點 64"/>
          <p:cNvCxnSpPr/>
          <p:nvPr/>
        </p:nvCxnSpPr>
        <p:spPr>
          <a:xfrm flipV="1">
            <a:off x="1090955" y="5516805"/>
            <a:ext cx="4510" cy="6670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1706996" y="6183864"/>
            <a:ext cx="7929" cy="5144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3446846" y="5768365"/>
            <a:ext cx="9460" cy="4251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988214" y="523439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14" y="523439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21739" t="-26667" r="-543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544783" y="5789114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83" y="5789114"/>
                <a:ext cx="281424" cy="276999"/>
              </a:xfrm>
              <a:prstGeom prst="rect">
                <a:avLst/>
              </a:prstGeom>
              <a:blipFill>
                <a:blip r:embed="rId19"/>
                <a:stretch>
                  <a:fillRect l="-19149" t="-26667" r="-5319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2714812" y="574364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12" y="5743643"/>
                <a:ext cx="281424" cy="276999"/>
              </a:xfrm>
              <a:prstGeom prst="rect">
                <a:avLst/>
              </a:prstGeom>
              <a:blipFill>
                <a:blip r:embed="rId20"/>
                <a:stretch>
                  <a:fillRect l="-21277" t="-23913" r="-51064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3311503" y="5495055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503" y="5495055"/>
                <a:ext cx="281424" cy="276999"/>
              </a:xfrm>
              <a:prstGeom prst="rect">
                <a:avLst/>
              </a:prstGeom>
              <a:blipFill>
                <a:blip r:embed="rId21"/>
                <a:stretch>
                  <a:fillRect l="-21739" t="-23913" r="-54348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0405061" y="2867226"/>
                <a:ext cx="558988" cy="282667"/>
              </a:xfrm>
              <a:prstGeom prst="rect">
                <a:avLst/>
              </a:prstGeom>
              <a:solidFill>
                <a:srgbClr val="E0B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61" y="2867226"/>
                <a:ext cx="558988" cy="28266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10405061" y="3149893"/>
                <a:ext cx="558988" cy="282667"/>
              </a:xfrm>
              <a:prstGeom prst="rect">
                <a:avLst/>
              </a:prstGeom>
              <a:solidFill>
                <a:srgbClr val="E0B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61" y="3149893"/>
                <a:ext cx="558988" cy="28266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10405061" y="3428536"/>
                <a:ext cx="558988" cy="282667"/>
              </a:xfrm>
              <a:prstGeom prst="rect">
                <a:avLst/>
              </a:prstGeom>
              <a:solidFill>
                <a:srgbClr val="E0B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61" y="3428536"/>
                <a:ext cx="558988" cy="28266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0405061" y="3700254"/>
                <a:ext cx="558988" cy="282667"/>
              </a:xfrm>
              <a:prstGeom prst="rect">
                <a:avLst/>
              </a:prstGeom>
              <a:solidFill>
                <a:srgbClr val="E0B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61" y="3700254"/>
                <a:ext cx="558988" cy="2826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9043443" y="2867226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443" y="2867226"/>
                <a:ext cx="282951" cy="282666"/>
              </a:xfrm>
              <a:prstGeom prst="rect">
                <a:avLst/>
              </a:prstGeom>
              <a:blipFill>
                <a:blip r:embed="rId26"/>
                <a:stretch>
                  <a:fillRect l="-27083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9326394" y="3145870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394" y="3145870"/>
                <a:ext cx="282951" cy="282666"/>
              </a:xfrm>
              <a:prstGeom prst="rect">
                <a:avLst/>
              </a:prstGeom>
              <a:blipFill>
                <a:blip r:embed="rId27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9609345" y="3428536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345" y="3428536"/>
                <a:ext cx="282951" cy="282666"/>
              </a:xfrm>
              <a:prstGeom prst="rect">
                <a:avLst/>
              </a:prstGeom>
              <a:blipFill>
                <a:blip r:embed="rId28"/>
                <a:stretch>
                  <a:fillRect l="-2449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9892296" y="3705304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296" y="3705304"/>
                <a:ext cx="282951" cy="282666"/>
              </a:xfrm>
              <a:prstGeom prst="rect">
                <a:avLst/>
              </a:prstGeom>
              <a:blipFill>
                <a:blip r:embed="rId29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8263617" y="3187982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17" y="3187982"/>
                <a:ext cx="53412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7441676" y="2867226"/>
                <a:ext cx="558988" cy="282667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76" y="2867226"/>
                <a:ext cx="558988" cy="282667"/>
              </a:xfrm>
              <a:prstGeom prst="rect">
                <a:avLst/>
              </a:prstGeom>
              <a:blipFill>
                <a:blip r:embed="rId31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441676" y="3149893"/>
                <a:ext cx="558988" cy="282667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76" y="3149893"/>
                <a:ext cx="558988" cy="282667"/>
              </a:xfrm>
              <a:prstGeom prst="rect">
                <a:avLst/>
              </a:prstGeom>
              <a:blipFill>
                <a:blip r:embed="rId32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7441676" y="3428536"/>
                <a:ext cx="558988" cy="282667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76" y="3428536"/>
                <a:ext cx="558988" cy="282667"/>
              </a:xfrm>
              <a:prstGeom prst="rect">
                <a:avLst/>
              </a:prstGeom>
              <a:blipFill>
                <a:blip r:embed="rId33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7441676" y="3700254"/>
                <a:ext cx="558988" cy="282667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76" y="3700254"/>
                <a:ext cx="558988" cy="282667"/>
              </a:xfrm>
              <a:prstGeom prst="rect">
                <a:avLst/>
              </a:prstGeom>
              <a:blipFill>
                <a:blip r:embed="rId34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7672400" y="4268104"/>
                <a:ext cx="31846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=               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acc>
                        <m:accPr>
                          <m:chr m:val="̂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00" y="4268104"/>
                <a:ext cx="3184654" cy="369332"/>
              </a:xfrm>
              <a:prstGeom prst="rect">
                <a:avLst/>
              </a:prstGeom>
              <a:blipFill>
                <a:blip r:embed="rId35"/>
                <a:stretch>
                  <a:fillRect t="-6557" r="-766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單箭頭接點 96"/>
          <p:cNvCxnSpPr/>
          <p:nvPr/>
        </p:nvCxnSpPr>
        <p:spPr>
          <a:xfrm flipV="1">
            <a:off x="9737695" y="4613286"/>
            <a:ext cx="13125" cy="2161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5517025" y="297289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9150339" y="477548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1" name="弧形箭號 (下彎) 100"/>
          <p:cNvSpPr/>
          <p:nvPr/>
        </p:nvSpPr>
        <p:spPr>
          <a:xfrm rot="11038983">
            <a:off x="7879119" y="4790517"/>
            <a:ext cx="2758963" cy="541158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8351730" y="5351147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multiplication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(Feature Propagation)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445789" y="400991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87217" y="4786855"/>
                <a:ext cx="985870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             =       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  <m:sSup>
                        <m:sSup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17" y="4786855"/>
                <a:ext cx="9858705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7026" y="1010721"/>
            <a:ext cx="8927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Convolution in spatial domain = Multiplication in frequency domain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847102" y="3539872"/>
                <a:ext cx="1421139" cy="2826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02" y="3539872"/>
                <a:ext cx="1421139" cy="282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47101" y="3822539"/>
                <a:ext cx="1421139" cy="2826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01" y="3822539"/>
                <a:ext cx="1421139" cy="282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47101" y="4098592"/>
                <a:ext cx="1421139" cy="2826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01" y="4098592"/>
                <a:ext cx="1421139" cy="282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47101" y="4374645"/>
                <a:ext cx="1421139" cy="2826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01" y="4374645"/>
                <a:ext cx="1421139" cy="2826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005691" y="3523370"/>
                <a:ext cx="282951" cy="28266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691" y="3523370"/>
                <a:ext cx="282951" cy="282666"/>
              </a:xfrm>
              <a:prstGeom prst="rect">
                <a:avLst/>
              </a:prstGeom>
              <a:blipFill>
                <a:blip r:embed="rId7"/>
                <a:stretch>
                  <a:fillRect l="-16327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005691" y="3799424"/>
                <a:ext cx="282951" cy="28266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691" y="3799424"/>
                <a:ext cx="282951" cy="282666"/>
              </a:xfrm>
              <a:prstGeom prst="rect">
                <a:avLst/>
              </a:prstGeom>
              <a:blipFill>
                <a:blip r:embed="rId8"/>
                <a:stretch>
                  <a:fillRect l="-16327" b="-102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005691" y="4082090"/>
            <a:ext cx="282951" cy="282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914121" y="403030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121" y="4030302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28506" y="3526681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506" y="3526681"/>
                <a:ext cx="282951" cy="282666"/>
              </a:xfrm>
              <a:prstGeom prst="rect">
                <a:avLst/>
              </a:prstGeom>
              <a:blipFill>
                <a:blip r:embed="rId10"/>
                <a:stretch>
                  <a:fillRect l="-27083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211457" y="3805325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457" y="3805325"/>
                <a:ext cx="282951" cy="282666"/>
              </a:xfrm>
              <a:prstGeom prst="rect">
                <a:avLst/>
              </a:prstGeom>
              <a:blipFill>
                <a:blip r:embed="rId11"/>
                <a:stretch>
                  <a:fillRect l="-25000" b="-102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494408" y="4087991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408" y="4087991"/>
                <a:ext cx="282951" cy="282666"/>
              </a:xfrm>
              <a:prstGeom prst="rect">
                <a:avLst/>
              </a:prstGeom>
              <a:blipFill>
                <a:blip r:embed="rId12"/>
                <a:stretch>
                  <a:fillRect l="-2449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77359" y="4364759"/>
                <a:ext cx="282951" cy="28266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359" y="4364759"/>
                <a:ext cx="282951" cy="282666"/>
              </a:xfrm>
              <a:prstGeom prst="rect">
                <a:avLst/>
              </a:prstGeom>
              <a:blipFill>
                <a:blip r:embed="rId13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069002" y="3540204"/>
                <a:ext cx="297201" cy="11166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02" y="3540204"/>
                <a:ext cx="297201" cy="1116662"/>
              </a:xfrm>
              <a:prstGeom prst="rect">
                <a:avLst/>
              </a:prstGeom>
              <a:blipFill>
                <a:blip r:embed="rId14"/>
                <a:stretch>
                  <a:fillRect l="-13725" r="-13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366203" y="3540204"/>
                <a:ext cx="297201" cy="11166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03" y="3540204"/>
                <a:ext cx="297201" cy="1116662"/>
              </a:xfrm>
              <a:prstGeom prst="rect">
                <a:avLst/>
              </a:prstGeom>
              <a:blipFill>
                <a:blip r:embed="rId15"/>
                <a:stretch>
                  <a:fillRect l="-13725" r="-1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662509" y="3540204"/>
                <a:ext cx="297201" cy="11166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09" y="3540204"/>
                <a:ext cx="297201" cy="1116662"/>
              </a:xfrm>
              <a:prstGeom prst="rect">
                <a:avLst/>
              </a:prstGeom>
              <a:blipFill>
                <a:blip r:embed="rId16"/>
                <a:stretch>
                  <a:fillRect l="-15686" r="-13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959710" y="3539872"/>
                <a:ext cx="297201" cy="11166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10" y="3539872"/>
                <a:ext cx="297201" cy="1116662"/>
              </a:xfrm>
              <a:prstGeom prst="rect">
                <a:avLst/>
              </a:prstGeom>
              <a:blipFill>
                <a:blip r:embed="rId17"/>
                <a:stretch>
                  <a:fillRect l="-16000" r="-1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005691" y="4370031"/>
                <a:ext cx="282951" cy="28266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691" y="4370031"/>
                <a:ext cx="282951" cy="282666"/>
              </a:xfrm>
              <a:prstGeom prst="rect">
                <a:avLst/>
              </a:prstGeom>
              <a:blipFill>
                <a:blip r:embed="rId18"/>
                <a:stretch>
                  <a:fillRect l="-16327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9226964" y="1393633"/>
            <a:ext cx="2123356" cy="2041685"/>
          </a:xfrm>
        </p:spPr>
      </p:pic>
      <p:sp>
        <p:nvSpPr>
          <p:cNvPr id="41" name="矩形 40"/>
          <p:cNvSpPr/>
          <p:nvPr/>
        </p:nvSpPr>
        <p:spPr>
          <a:xfrm>
            <a:off x="10937563" y="1857146"/>
            <a:ext cx="91888" cy="5160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672264" y="2373165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38200" y="1768261"/>
            <a:ext cx="93285" cy="3468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723126" y="2461330"/>
            <a:ext cx="95250" cy="6327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9560095" y="3121350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10618243" y="3038006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10865893" y="1658723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9560095" y="214670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373386" y="3539872"/>
                <a:ext cx="558988" cy="282667"/>
              </a:xfrm>
              <a:prstGeom prst="rect">
                <a:avLst/>
              </a:prstGeom>
              <a:solidFill>
                <a:srgbClr val="FFB5B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86" y="3539872"/>
                <a:ext cx="558988" cy="282667"/>
              </a:xfrm>
              <a:prstGeom prst="rect">
                <a:avLst/>
              </a:prstGeom>
              <a:blipFill>
                <a:blip r:embed="rId20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373386" y="3822539"/>
                <a:ext cx="558988" cy="282667"/>
              </a:xfrm>
              <a:prstGeom prst="rect">
                <a:avLst/>
              </a:prstGeom>
              <a:solidFill>
                <a:srgbClr val="FFB5B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86" y="3822539"/>
                <a:ext cx="558988" cy="282667"/>
              </a:xfrm>
              <a:prstGeom prst="rect">
                <a:avLst/>
              </a:prstGeom>
              <a:blipFill>
                <a:blip r:embed="rId21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373386" y="4101182"/>
                <a:ext cx="558988" cy="282667"/>
              </a:xfrm>
              <a:prstGeom prst="rect">
                <a:avLst/>
              </a:prstGeom>
              <a:solidFill>
                <a:srgbClr val="FFB5B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86" y="4101182"/>
                <a:ext cx="558988" cy="282667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373386" y="4372900"/>
                <a:ext cx="558988" cy="282667"/>
              </a:xfrm>
              <a:prstGeom prst="rect">
                <a:avLst/>
              </a:prstGeom>
              <a:solidFill>
                <a:srgbClr val="FFB5B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86" y="4372900"/>
                <a:ext cx="558988" cy="282667"/>
              </a:xfrm>
              <a:prstGeom prst="rect">
                <a:avLst/>
              </a:prstGeom>
              <a:blipFill>
                <a:blip r:embed="rId23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弧形箭號 (下彎) 55"/>
          <p:cNvSpPr/>
          <p:nvPr/>
        </p:nvSpPr>
        <p:spPr>
          <a:xfrm rot="10800000">
            <a:off x="4726831" y="5379325"/>
            <a:ext cx="1330136" cy="3937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9348024" y="5703638"/>
                <a:ext cx="2741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Ϝ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24" y="5703638"/>
                <a:ext cx="274113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弧形箭號 (下彎) 58"/>
          <p:cNvSpPr/>
          <p:nvPr/>
        </p:nvSpPr>
        <p:spPr>
          <a:xfrm rot="10800000">
            <a:off x="6871974" y="5331230"/>
            <a:ext cx="1330136" cy="3937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998766" y="5680337"/>
            <a:ext cx="1320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Feature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Propagation</a:t>
            </a:r>
            <a:endParaRPr lang="zh-TW" altLang="en-US" dirty="0"/>
          </a:p>
        </p:txBody>
      </p:sp>
      <p:sp>
        <p:nvSpPr>
          <p:cNvPr id="62" name="弧形箭號 (下彎) 61"/>
          <p:cNvSpPr/>
          <p:nvPr/>
        </p:nvSpPr>
        <p:spPr>
          <a:xfrm rot="10800000">
            <a:off x="8692867" y="5345310"/>
            <a:ext cx="1330136" cy="3937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707849" y="5744499"/>
                <a:ext cx="16105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49" y="5744499"/>
                <a:ext cx="1610505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836404" y="5724992"/>
                <a:ext cx="18960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4" y="5724992"/>
                <a:ext cx="1896096" cy="43088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內容版面配置區 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870696" y="1467225"/>
            <a:ext cx="2123356" cy="2041685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2601569" y="1974628"/>
            <a:ext cx="106584" cy="315251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315996" y="2603508"/>
            <a:ext cx="94695" cy="476008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73386" y="2823923"/>
            <a:ext cx="88722" cy="343758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 flipH="1">
            <a:off x="1203827" y="3194942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 flipH="1">
            <a:off x="2261975" y="311159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 flipH="1">
            <a:off x="2509625" y="1732315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1203827" y="2220297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94094" y="2384050"/>
            <a:ext cx="93285" cy="346894"/>
          </a:xfrm>
          <a:prstGeom prst="rect">
            <a:avLst/>
          </a:prstGeom>
          <a:solidFill>
            <a:srgbClr val="FFB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4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9" grpId="0" animBg="1"/>
      <p:bldP spid="61" grpId="0"/>
      <p:bldP spid="62" grpId="0" animBg="1"/>
      <p:bldP spid="63" grpId="0"/>
      <p:bldP spid="66" grpId="0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7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0015" y="2097258"/>
                <a:ext cx="980901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15" y="2097258"/>
                <a:ext cx="9809019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7026" y="1010721"/>
            <a:ext cx="231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Naïve Method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2087536" y="4044849"/>
            <a:ext cx="372055" cy="5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763136" y="3879684"/>
                <a:ext cx="365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36" y="3879684"/>
                <a:ext cx="3657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385082" y="4251790"/>
                <a:ext cx="900208" cy="2800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82" y="4251790"/>
                <a:ext cx="900208" cy="280008"/>
              </a:xfrm>
              <a:prstGeom prst="rect">
                <a:avLst/>
              </a:prstGeom>
              <a:blipFill>
                <a:blip r:embed="rId4"/>
                <a:stretch>
                  <a:fillRect b="-22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5133020" y="4481169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Learn a filter</a:t>
            </a:r>
            <a:endParaRPr lang="zh-TW" altLang="en-US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277605" y="4385827"/>
            <a:ext cx="372055" cy="5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846174" y="4213717"/>
            <a:ext cx="21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Propagation Method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512835" y="3601001"/>
                <a:ext cx="1609513" cy="8876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Spectral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decomposition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35" y="3601001"/>
                <a:ext cx="1609513" cy="887695"/>
              </a:xfrm>
              <a:prstGeom prst="rect">
                <a:avLst/>
              </a:prstGeom>
              <a:blipFill>
                <a:blip r:embed="rId5"/>
                <a:stretch>
                  <a:fillRect l="-7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880292" y="3231669"/>
                <a:ext cx="835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292" y="3231669"/>
                <a:ext cx="835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V="1">
            <a:off x="4206836" y="3689051"/>
            <a:ext cx="372055" cy="5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589867" y="3510352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867" y="3510352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473606" y="3907656"/>
                <a:ext cx="7280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06" y="3907656"/>
                <a:ext cx="72808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/>
          <p:cNvSpPr txBox="1"/>
          <p:nvPr/>
        </p:nvSpPr>
        <p:spPr>
          <a:xfrm>
            <a:off x="5588786" y="4760396"/>
            <a:ext cx="461665" cy="2077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=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832264" y="4894433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Convolution Kernel</a:t>
            </a:r>
            <a:endParaRPr lang="zh-TW" altLang="en-US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5087016" y="3659542"/>
            <a:ext cx="1562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>
            <a:off x="6643098" y="3659542"/>
            <a:ext cx="0" cy="7420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649455" y="4050780"/>
            <a:ext cx="372055" cy="5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115919" y="3874663"/>
                <a:ext cx="1375440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19" y="3874663"/>
                <a:ext cx="1375440" cy="369332"/>
              </a:xfrm>
              <a:prstGeom prst="rect">
                <a:avLst/>
              </a:prstGeom>
              <a:blipFill>
                <a:blip r:embed="rId9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385928" y="3490192"/>
                <a:ext cx="835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28" y="3490192"/>
                <a:ext cx="835421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3632402" y="6319540"/>
            <a:ext cx="21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Propagation Method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902147" y="5980486"/>
                <a:ext cx="1375440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147" y="5980486"/>
                <a:ext cx="1375440" cy="369332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/>
          <p:cNvCxnSpPr/>
          <p:nvPr/>
        </p:nvCxnSpPr>
        <p:spPr>
          <a:xfrm>
            <a:off x="2273444" y="6147030"/>
            <a:ext cx="15449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05458" y="5980486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58" y="5980486"/>
                <a:ext cx="36798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/>
          <p:cNvCxnSpPr/>
          <p:nvPr/>
        </p:nvCxnSpPr>
        <p:spPr>
          <a:xfrm>
            <a:off x="5406554" y="6147030"/>
            <a:ext cx="15449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6980049" y="5950208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49" y="5950208"/>
                <a:ext cx="367986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067811" y="5143308"/>
            <a:ext cx="5187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High Time Complexity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296143" y="4537338"/>
            <a:ext cx="1859" cy="290354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712352" y="4848740"/>
                <a:ext cx="1278492" cy="679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 smtClean="0">
                    <a:solidFill>
                      <a:schemeClr val="bg1">
                        <a:lumMod val="8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TW" sz="1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352" y="4848740"/>
                <a:ext cx="1278492" cy="6792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7179733" y="1185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33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8836562" y="85565"/>
            <a:ext cx="2123356" cy="2041685"/>
          </a:xfrm>
        </p:spPr>
      </p:pic>
      <p:sp>
        <p:nvSpPr>
          <p:cNvPr id="38" name="矩形 37"/>
          <p:cNvSpPr/>
          <p:nvPr/>
        </p:nvSpPr>
        <p:spPr>
          <a:xfrm flipH="1">
            <a:off x="9174162" y="1798638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10232310" y="1715294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10479960" y="336011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9174162" y="823993"/>
            <a:ext cx="198528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9140485" y="2285811"/>
                <a:ext cx="1290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485" y="2285811"/>
                <a:ext cx="1290353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4622445" y="1496224"/>
            <a:ext cx="21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Propagation Method</a:t>
            </a:r>
            <a:endParaRPr lang="zh-TW" altLang="en-US" dirty="0"/>
          </a:p>
        </p:txBody>
      </p:sp>
      <p:sp>
        <p:nvSpPr>
          <p:cNvPr id="5" name="右大括弧 4"/>
          <p:cNvSpPr/>
          <p:nvPr/>
        </p:nvSpPr>
        <p:spPr>
          <a:xfrm rot="16200000">
            <a:off x="5534092" y="1088255"/>
            <a:ext cx="385233" cy="1845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/>
      <p:bldP spid="24" grpId="0"/>
      <p:bldP spid="25" grpId="0" animBg="1"/>
      <p:bldP spid="27" grpId="0"/>
      <p:bldP spid="31" grpId="0"/>
      <p:bldP spid="34" grpId="0"/>
      <p:bldP spid="35" grpId="0"/>
      <p:bldP spid="36" grpId="0"/>
      <p:bldP spid="45" grpId="0" animBg="1"/>
      <p:bldP spid="48" grpId="0"/>
      <p:bldP spid="49" grpId="0"/>
      <p:bldP spid="50" grpId="0" animBg="1"/>
      <p:bldP spid="54" grpId="0"/>
      <p:bldP spid="56" grpId="0"/>
      <p:bldP spid="58" grpId="0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7026" y="1010721"/>
            <a:ext cx="2828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Reduce Parameter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7459" y="1814849"/>
                <a:ext cx="900208" cy="2800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59" y="1814849"/>
                <a:ext cx="900208" cy="280008"/>
              </a:xfrm>
              <a:prstGeom prst="rect">
                <a:avLst/>
              </a:prstGeom>
              <a:blipFill>
                <a:blip r:embed="rId2"/>
                <a:stretch>
                  <a:fillRect b="-20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44570" y="1458952"/>
                <a:ext cx="7280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70" y="1458952"/>
                <a:ext cx="72808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033573" y="2237914"/>
            <a:ext cx="553998" cy="3020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 smtClean="0"/>
              <a:t>=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55004" y="2605384"/>
                <a:ext cx="130721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04" y="2605384"/>
                <a:ext cx="1307217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 flipH="1">
            <a:off x="2127664" y="3045567"/>
            <a:ext cx="171369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00668" y="265836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approximate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890836" y="2323992"/>
                <a:ext cx="3039357" cy="1443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36" y="2323992"/>
                <a:ext cx="3039357" cy="1443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H="1" flipV="1">
            <a:off x="4528249" y="1792574"/>
            <a:ext cx="223132" cy="704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043785" y="1814849"/>
            <a:ext cx="210734" cy="57410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897758" y="1445517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estimate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593" y="1445517"/>
            <a:ext cx="8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known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73313" y="2594290"/>
                <a:ext cx="1307602" cy="902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13" y="2594290"/>
                <a:ext cx="1307602" cy="902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467901" y="4131208"/>
                <a:ext cx="199779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901" y="4131208"/>
                <a:ext cx="1997791" cy="9025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1396875" y="4421925"/>
            <a:ext cx="643143" cy="382013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13208" y="5216849"/>
                <a:ext cx="3451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1.  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𝑝𝑎𝑟𝑎𝑚𝑒𝑡𝑒𝑟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𝑒𝑠𝑡𝑖𝑚𝑎𝑡𝑖𝑜𝑛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: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08" y="5216849"/>
                <a:ext cx="345100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>
            <a:stCxn id="30" idx="3"/>
            <a:endCxn id="33" idx="1"/>
          </p:cNvCxnSpPr>
          <p:nvPr/>
        </p:nvCxnSpPr>
        <p:spPr>
          <a:xfrm>
            <a:off x="4364216" y="5401515"/>
            <a:ext cx="1991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355649" y="5216849"/>
                <a:ext cx="176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  <m:r>
                      <a:rPr lang="en-US" altLang="zh-TW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49" y="5216849"/>
                <a:ext cx="176958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140485" y="3751784"/>
                <a:ext cx="26559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𝐿𝐿</m:t>
                    </m:r>
                    <m:r>
                      <a:rPr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2">
                        <a:lumMod val="75000"/>
                      </a:schemeClr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ΛΛ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i="1" dirty="0" smtClean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solidFill>
                      <a:schemeClr val="bg2">
                        <a:lumMod val="75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altLang="zh-TW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485" y="3751784"/>
                <a:ext cx="2655971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/>
          <p:nvPr/>
        </p:nvCxnSpPr>
        <p:spPr>
          <a:xfrm flipH="1">
            <a:off x="7268975" y="3978418"/>
            <a:ext cx="1807292" cy="37353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913208" y="5598862"/>
                <a:ext cx="559345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𝐷𝑜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𝑠𝑎𝑣𝑒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08" y="5598862"/>
                <a:ext cx="5593454" cy="404983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960502" y="6016525"/>
                <a:ext cx="288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3. 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 smtClean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h𝑜𝑝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receptive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field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02" y="6016525"/>
                <a:ext cx="2880853" cy="369332"/>
              </a:xfrm>
              <a:prstGeom prst="rect">
                <a:avLst/>
              </a:prstGeom>
              <a:blipFill>
                <a:blip r:embed="rId1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939583" y="6398537"/>
                <a:ext cx="23708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4. 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𝑐𝑜𝑚𝑝𝑢𝑡𝑒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83" y="6398537"/>
                <a:ext cx="2370841" cy="392993"/>
              </a:xfrm>
              <a:prstGeom prst="rect">
                <a:avLst/>
              </a:prstGeom>
              <a:blipFill>
                <a:blip r:embed="rId1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75250" y="4403708"/>
                <a:ext cx="1992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0" y="4403708"/>
                <a:ext cx="1992340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43163" y="4146356"/>
                <a:ext cx="1420004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163" y="4146356"/>
                <a:ext cx="1420004" cy="9025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3050903" y="4167967"/>
            <a:ext cx="846855" cy="865830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281071" y="4140016"/>
                <a:ext cx="1938479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71" y="4140016"/>
                <a:ext cx="1938479" cy="9025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2" b="23282"/>
          <a:stretch/>
        </p:blipFill>
        <p:spPr>
          <a:xfrm>
            <a:off x="8974018" y="498299"/>
            <a:ext cx="2123356" cy="20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9261043" y="2664875"/>
                <a:ext cx="1290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043" y="2664875"/>
                <a:ext cx="1290353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5215146" y="4396062"/>
            <a:ext cx="704391" cy="382013"/>
          </a:xfrm>
          <a:prstGeom prst="rect">
            <a:avLst/>
          </a:prstGeom>
          <a:solidFill>
            <a:srgbClr val="FF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952065" y="4396062"/>
            <a:ext cx="253758" cy="382013"/>
          </a:xfrm>
          <a:prstGeom prst="rect">
            <a:avLst/>
          </a:prstGeom>
          <a:solidFill>
            <a:srgbClr val="FF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五角星形 17"/>
          <p:cNvSpPr/>
          <p:nvPr/>
        </p:nvSpPr>
        <p:spPr>
          <a:xfrm>
            <a:off x="3822748" y="1464626"/>
            <a:ext cx="169334" cy="16555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五角星形 37"/>
          <p:cNvSpPr/>
          <p:nvPr/>
        </p:nvSpPr>
        <p:spPr>
          <a:xfrm>
            <a:off x="802792" y="5334632"/>
            <a:ext cx="169334" cy="16555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40"/>
          <p:cNvSpPr/>
          <p:nvPr/>
        </p:nvSpPr>
        <p:spPr>
          <a:xfrm>
            <a:off x="6845526" y="4232760"/>
            <a:ext cx="169334" cy="16555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五角星形 43"/>
          <p:cNvSpPr/>
          <p:nvPr/>
        </p:nvSpPr>
        <p:spPr>
          <a:xfrm>
            <a:off x="802792" y="5718574"/>
            <a:ext cx="169334" cy="16555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五角星形 44"/>
          <p:cNvSpPr/>
          <p:nvPr/>
        </p:nvSpPr>
        <p:spPr>
          <a:xfrm>
            <a:off x="6331806" y="4067325"/>
            <a:ext cx="169334" cy="165557"/>
          </a:xfrm>
          <a:prstGeom prst="star5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五角星形 45"/>
          <p:cNvSpPr/>
          <p:nvPr/>
        </p:nvSpPr>
        <p:spPr>
          <a:xfrm>
            <a:off x="805888" y="6113266"/>
            <a:ext cx="169334" cy="165557"/>
          </a:xfrm>
          <a:prstGeom prst="star5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弧形箭號 (下彎) 18"/>
          <p:cNvSpPr/>
          <p:nvPr/>
        </p:nvSpPr>
        <p:spPr>
          <a:xfrm rot="6245057" flipH="1">
            <a:off x="10164554" y="1391400"/>
            <a:ext cx="1505482" cy="376766"/>
          </a:xfrm>
          <a:prstGeom prst="curvedDownArrow">
            <a:avLst>
              <a:gd name="adj1" fmla="val 8762"/>
              <a:gd name="adj2" fmla="val 50000"/>
              <a:gd name="adj3" fmla="val 3549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弧形箭號 (下彎) 46"/>
          <p:cNvSpPr/>
          <p:nvPr/>
        </p:nvSpPr>
        <p:spPr>
          <a:xfrm rot="20305502">
            <a:off x="9244011" y="589515"/>
            <a:ext cx="1324415" cy="376766"/>
          </a:xfrm>
          <a:prstGeom prst="curvedDownArrow">
            <a:avLst>
              <a:gd name="adj1" fmla="val 8762"/>
              <a:gd name="adj2" fmla="val 50000"/>
              <a:gd name="adj3" fmla="val 35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弧形箭號 (下彎) 47"/>
          <p:cNvSpPr/>
          <p:nvPr/>
        </p:nvSpPr>
        <p:spPr>
          <a:xfrm rot="18156418">
            <a:off x="8149515" y="546797"/>
            <a:ext cx="2467779" cy="990096"/>
          </a:xfrm>
          <a:prstGeom prst="curvedDownArrow">
            <a:avLst>
              <a:gd name="adj1" fmla="val 8762"/>
              <a:gd name="adj2" fmla="val 50000"/>
              <a:gd name="adj3" fmla="val 3496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060010" y="101192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2-hop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571365" y="59323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1-hop</a:t>
            </a:r>
            <a:endParaRPr lang="zh-TW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8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20" grpId="0"/>
      <p:bldP spid="21" grpId="0"/>
      <p:bldP spid="23" grpId="0"/>
      <p:bldP spid="24" grpId="0"/>
      <p:bldP spid="25" grpId="0" animBg="1"/>
      <p:bldP spid="30" grpId="0"/>
      <p:bldP spid="33" grpId="0"/>
      <p:bldP spid="37" grpId="0"/>
      <p:bldP spid="40" grpId="0"/>
      <p:bldP spid="42" grpId="0"/>
      <p:bldP spid="43" grpId="0"/>
      <p:bldP spid="2" grpId="0"/>
      <p:bldP spid="3" grpId="0"/>
      <p:bldP spid="26" grpId="0" animBg="1"/>
      <p:bldP spid="12" grpId="0"/>
      <p:bldP spid="27" grpId="0" animBg="1"/>
      <p:bldP spid="28" grpId="0" animBg="1"/>
      <p:bldP spid="18" grpId="0" animBg="1"/>
      <p:bldP spid="38" grpId="0" animBg="1"/>
      <p:bldP spid="41" grpId="0" animBg="1"/>
      <p:bldP spid="44" grpId="0" animBg="1"/>
      <p:bldP spid="45" grpId="0" animBg="1"/>
      <p:bldP spid="46" grpId="0" animBg="1"/>
      <p:bldP spid="19" grpId="0" animBg="1"/>
      <p:bldP spid="47" grpId="0" animBg="1"/>
      <p:bldP spid="48" grpId="0" animBg="1"/>
      <p:bldP spid="29" grpId="0"/>
      <p:bldP spid="3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7026" y="1010721"/>
            <a:ext cx="1625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ChebNet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180690" y="2153337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71132" y="19686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32" y="1968671"/>
                <a:ext cx="3770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20714" y="1823567"/>
                <a:ext cx="1105303" cy="6595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14" y="1823567"/>
                <a:ext cx="1105303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V="1">
            <a:off x="3188141" y="2153337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965251" y="1968671"/>
                <a:ext cx="1735668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;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51" y="1968671"/>
                <a:ext cx="1735668" cy="380938"/>
              </a:xfrm>
              <a:prstGeom prst="rect">
                <a:avLst/>
              </a:prstGeom>
              <a:blipFill>
                <a:blip r:embed="rId5"/>
                <a:stretch>
                  <a:fillRect t="-8065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V="1">
            <a:off x="5644043" y="2153337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18440" y="1609822"/>
                <a:ext cx="2323839" cy="10870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TW" sz="12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</m:oMath>
                  </m:oMathPara>
                </a14:m>
                <a:endParaRPr lang="en-US" altLang="zh-TW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1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̃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440" y="1609822"/>
                <a:ext cx="2323839" cy="1087029"/>
              </a:xfrm>
              <a:prstGeom prst="rect">
                <a:avLst/>
              </a:prstGeom>
              <a:blipFill>
                <a:blip r:embed="rId6"/>
                <a:stretch>
                  <a:fillRect t="-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/>
          <p:cNvCxnSpPr/>
          <p:nvPr/>
        </p:nvCxnSpPr>
        <p:spPr>
          <a:xfrm flipV="1">
            <a:off x="8742279" y="2153336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459800" y="1931030"/>
                <a:ext cx="8145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00" y="1931030"/>
                <a:ext cx="814517" cy="404983"/>
              </a:xfrm>
              <a:prstGeom prst="rect">
                <a:avLst/>
              </a:prstGeom>
              <a:blipFill>
                <a:blip r:embed="rId7"/>
                <a:stretch>
                  <a:fillRect t="-4545" r="-323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090462" y="2847906"/>
                <a:ext cx="900208" cy="2800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62" y="2847906"/>
                <a:ext cx="900208" cy="280008"/>
              </a:xfrm>
              <a:prstGeom prst="rect">
                <a:avLst/>
              </a:prstGeom>
              <a:blipFill>
                <a:blip r:embed="rId8"/>
                <a:stretch>
                  <a:fillRect b="-22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1236576" y="3270971"/>
            <a:ext cx="553998" cy="3020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 smtClean="0"/>
              <a:t>=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58007" y="3638441"/>
                <a:ext cx="130721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07" y="3638441"/>
                <a:ext cx="1307217" cy="8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/>
          <p:nvPr/>
        </p:nvCxnSpPr>
        <p:spPr>
          <a:xfrm flipH="1">
            <a:off x="2330667" y="4078624"/>
            <a:ext cx="171369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503671" y="369142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approximate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097583" y="3310881"/>
                <a:ext cx="5671104" cy="147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TW" i="1" smtClean="0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TW" altLang="en-US" i="1" smtClean="0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TW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TW" altLang="en-US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zh-TW" alt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83" y="3310881"/>
                <a:ext cx="5671104" cy="1473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6418440" y="1241553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Chebyshev</a:t>
            </a:r>
            <a:r>
              <a:rPr lang="en-US" altLang="zh-TW" dirty="0" smtClean="0"/>
              <a:t> Polynomial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9359" y="5168558"/>
                <a:ext cx="1992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59" y="5168558"/>
                <a:ext cx="1992340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1282700" y="5191528"/>
            <a:ext cx="579437" cy="382013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721481" y="5213955"/>
            <a:ext cx="1036597" cy="382013"/>
          </a:xfrm>
          <a:prstGeom prst="rect">
            <a:avLst/>
          </a:prstGeom>
          <a:solidFill>
            <a:srgbClr val="FF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967395" y="5180042"/>
            <a:ext cx="533462" cy="382013"/>
          </a:xfrm>
          <a:prstGeom prst="rect">
            <a:avLst/>
          </a:prstGeom>
          <a:solidFill>
            <a:srgbClr val="FFB5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865940" y="5216833"/>
            <a:ext cx="1338550" cy="382013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46326" y="5602309"/>
                <a:ext cx="3451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1.  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𝑝𝑎𝑟𝑎𝑚𝑒𝑡𝑒𝑟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𝑒𝑠𝑡𝑖𝑚𝑎𝑡𝑖𝑜𝑛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: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𝑂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6" y="5602309"/>
                <a:ext cx="345100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32" idx="3"/>
            <a:endCxn id="34" idx="1"/>
          </p:cNvCxnSpPr>
          <p:nvPr/>
        </p:nvCxnSpPr>
        <p:spPr>
          <a:xfrm>
            <a:off x="4097334" y="5786975"/>
            <a:ext cx="1991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088767" y="5602309"/>
                <a:ext cx="176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  <m:r>
                      <a:rPr lang="en-US" altLang="zh-TW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767" y="5602309"/>
                <a:ext cx="1769587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646326" y="5984322"/>
                <a:ext cx="559345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𝐷𝑜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𝑠𝑎𝑣𝑒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6" y="5984322"/>
                <a:ext cx="5593454" cy="404983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46326" y="6371083"/>
                <a:ext cx="2932213" cy="41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𝑐𝑜𝑚𝑝𝑢𝑡𝑒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6" y="6371083"/>
                <a:ext cx="2932213" cy="415242"/>
              </a:xfrm>
              <a:prstGeom prst="rect">
                <a:avLst/>
              </a:prstGeom>
              <a:blipFill>
                <a:blip r:embed="rId1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/>
          <p:cNvCxnSpPr/>
          <p:nvPr/>
        </p:nvCxnSpPr>
        <p:spPr>
          <a:xfrm flipV="1">
            <a:off x="5448301" y="3049432"/>
            <a:ext cx="80433" cy="4529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488517" y="3070210"/>
            <a:ext cx="8897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approx.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331542" y="2603218"/>
                <a:ext cx="471539" cy="39158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542" y="2603218"/>
                <a:ext cx="471539" cy="391582"/>
              </a:xfrm>
              <a:prstGeom prst="rect">
                <a:avLst/>
              </a:prstGeom>
              <a:blipFill>
                <a:blip r:embed="rId16"/>
                <a:stretch>
                  <a:fillRect b="-4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五角星形 36"/>
          <p:cNvSpPr/>
          <p:nvPr/>
        </p:nvSpPr>
        <p:spPr>
          <a:xfrm>
            <a:off x="4936554" y="3310881"/>
            <a:ext cx="169334" cy="16555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五角星形 37"/>
          <p:cNvSpPr/>
          <p:nvPr/>
        </p:nvSpPr>
        <p:spPr>
          <a:xfrm>
            <a:off x="561659" y="5689272"/>
            <a:ext cx="169334" cy="16555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30667" y="5165116"/>
                <a:ext cx="249709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𝑈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TW" altLang="en-US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</m:d>
                      </m:e>
                    </m:nary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67" y="5165116"/>
                <a:ext cx="2497094" cy="404983"/>
              </a:xfrm>
              <a:prstGeom prst="rect">
                <a:avLst/>
              </a:prstGeom>
              <a:blipFill>
                <a:blip r:embed="rId17"/>
                <a:stretch>
                  <a:fillRect t="-102985" b="-164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630610" y="5182319"/>
                <a:ext cx="243778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TW" alt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610" y="5182319"/>
                <a:ext cx="2437783" cy="404983"/>
              </a:xfrm>
              <a:prstGeom prst="rect">
                <a:avLst/>
              </a:prstGeom>
              <a:blipFill>
                <a:blip r:embed="rId18"/>
                <a:stretch>
                  <a:fillRect l="-4250" t="-102985" b="-164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879517" y="5132907"/>
                <a:ext cx="193886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TW" altLang="en-US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17" y="5132907"/>
                <a:ext cx="1938864" cy="404983"/>
              </a:xfrm>
              <a:prstGeom prst="rect">
                <a:avLst/>
              </a:prstGeom>
              <a:blipFill>
                <a:blip r:embed="rId19"/>
                <a:stretch>
                  <a:fillRect l="-5346" t="-10454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五角星形 39"/>
          <p:cNvSpPr/>
          <p:nvPr/>
        </p:nvSpPr>
        <p:spPr>
          <a:xfrm>
            <a:off x="7920003" y="5020699"/>
            <a:ext cx="169334" cy="165557"/>
          </a:xfrm>
          <a:prstGeom prst="star5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40"/>
          <p:cNvSpPr/>
          <p:nvPr/>
        </p:nvSpPr>
        <p:spPr>
          <a:xfrm>
            <a:off x="561659" y="6104034"/>
            <a:ext cx="169334" cy="165557"/>
          </a:xfrm>
          <a:prstGeom prst="star5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五角星形 43"/>
          <p:cNvSpPr/>
          <p:nvPr/>
        </p:nvSpPr>
        <p:spPr>
          <a:xfrm>
            <a:off x="561659" y="6462266"/>
            <a:ext cx="169334" cy="165557"/>
          </a:xfrm>
          <a:prstGeom prst="star5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3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5" grpId="0" animBg="1"/>
      <p:bldP spid="18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4" grpId="0"/>
      <p:bldP spid="35" grpId="0"/>
      <p:bldP spid="36" grpId="0"/>
      <p:bldP spid="7" grpId="0"/>
      <p:bldP spid="9" grpId="0"/>
      <p:bldP spid="37" grpId="0" animBg="1"/>
      <p:bldP spid="38" grpId="0" animBg="1"/>
      <p:bldP spid="16" grpId="0"/>
      <p:bldP spid="27" grpId="0"/>
      <p:bldP spid="39" grpId="0"/>
      <p:bldP spid="40" grpId="0" animBg="1"/>
      <p:bldP spid="41" grpId="0" animBg="1"/>
      <p:bldP spid="4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305529" y="3035439"/>
                <a:ext cx="4213804" cy="870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======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29" y="3035439"/>
                <a:ext cx="4213804" cy="870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70950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Spectral Graph Theory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7026" y="1010721"/>
            <a:ext cx="108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GCN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3262" y="3039145"/>
                <a:ext cx="2032544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zh-TW" alt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2" y="3039145"/>
                <a:ext cx="2032544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69339" y="3137288"/>
                <a:ext cx="1124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>
                    <a:solidFill>
                      <a:schemeClr val="accent6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39" y="3137288"/>
                <a:ext cx="1124988" cy="369332"/>
              </a:xfrm>
              <a:prstGeom prst="rect">
                <a:avLst/>
              </a:prstGeom>
              <a:blipFill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463994" y="851600"/>
                <a:ext cx="2323839" cy="10870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TW" sz="12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US" altLang="zh-TW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1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̃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994" y="851600"/>
                <a:ext cx="2323839" cy="1087029"/>
              </a:xfrm>
              <a:prstGeom prst="rect">
                <a:avLst/>
              </a:prstGeom>
              <a:blipFill>
                <a:blip r:embed="rId5"/>
                <a:stretch>
                  <a:fillRect t="-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9463994" y="483331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Chebyshev</a:t>
            </a:r>
            <a:r>
              <a:rPr lang="en-US" altLang="zh-TW" dirty="0" smtClean="0"/>
              <a:t> Polynomial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503429" y="1360521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193871" y="117585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871" y="1175855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343453" y="1030751"/>
                <a:ext cx="1105303" cy="6595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53" y="1030751"/>
                <a:ext cx="1105303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7510880" y="1360521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287990" y="1175855"/>
                <a:ext cx="36574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990" y="1175855"/>
                <a:ext cx="365741" cy="374270"/>
              </a:xfrm>
              <a:prstGeom prst="rect">
                <a:avLst/>
              </a:prstGeom>
              <a:blipFill>
                <a:blip r:embed="rId8"/>
                <a:stretch>
                  <a:fillRect t="-4918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17306" y="2205167"/>
                <a:ext cx="1163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06" y="2205167"/>
                <a:ext cx="11637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305528" y="4155827"/>
                <a:ext cx="2596993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28" y="4155827"/>
                <a:ext cx="2596993" cy="493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17652" y="1821305"/>
                <a:ext cx="4014240" cy="470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Normalized Laplacian: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52" y="1821305"/>
                <a:ext cx="4014240" cy="470385"/>
              </a:xfrm>
              <a:prstGeom prst="rect">
                <a:avLst/>
              </a:prstGeom>
              <a:blipFill>
                <a:blip r:embed="rId11"/>
                <a:stretch>
                  <a:fillRect l="-1368" b="-207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016556" y="3945641"/>
                <a:ext cx="1602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56" y="3945641"/>
                <a:ext cx="16027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842275" y="4155827"/>
                <a:ext cx="3786934" cy="470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======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====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275" y="4155827"/>
                <a:ext cx="3786934" cy="4703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369339" y="5251092"/>
                <a:ext cx="372775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≈≈≈≈≈≈≈≈≈≈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39" y="5251092"/>
                <a:ext cx="3727751" cy="404983"/>
              </a:xfrm>
              <a:prstGeom prst="rect">
                <a:avLst/>
              </a:prstGeom>
              <a:blipFill>
                <a:blip r:embed="rId14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2454422" y="5027284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renormalization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369339" y="6103901"/>
                <a:ext cx="386131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≈≈≈≈≈≈≈≈≈≈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39" y="6103901"/>
                <a:ext cx="3861313" cy="404983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454422" y="5880093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Activation Function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594310" y="3647231"/>
            <a:ext cx="180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Gradient explode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7057048" y="3823038"/>
            <a:ext cx="1537262" cy="491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8263425" y="4155827"/>
            <a:ext cx="895955" cy="105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094324" y="3970033"/>
            <a:ext cx="16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Gradient vanish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8655462" y="1360521"/>
            <a:ext cx="774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38681" y="3292534"/>
                <a:ext cx="3020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======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81" y="3292534"/>
                <a:ext cx="30206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1978019" y="1596234"/>
            <a:ext cx="7563914" cy="169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3"/>
            <a:endCxn id="11" idx="1"/>
          </p:cNvCxnSpPr>
          <p:nvPr/>
        </p:nvCxnSpPr>
        <p:spPr>
          <a:xfrm flipV="1">
            <a:off x="4531892" y="1360521"/>
            <a:ext cx="661979" cy="69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左大括弧 24"/>
          <p:cNvSpPr/>
          <p:nvPr/>
        </p:nvSpPr>
        <p:spPr>
          <a:xfrm rot="5400000">
            <a:off x="4928714" y="5466412"/>
            <a:ext cx="251641" cy="1196694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782540" y="560093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O(n)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83052" y="3174531"/>
                <a:ext cx="1163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52" y="3174531"/>
                <a:ext cx="11637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9" grpId="0"/>
      <p:bldP spid="3" grpId="0"/>
      <p:bldP spid="25" grpId="0" animBg="1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4163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Graph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81" y="688298"/>
            <a:ext cx="4705124" cy="2661315"/>
          </a:xfrm>
        </p:spPr>
      </p:pic>
      <p:cxnSp>
        <p:nvCxnSpPr>
          <p:cNvPr id="6" name="直線單箭頭接點 5"/>
          <p:cNvCxnSpPr/>
          <p:nvPr/>
        </p:nvCxnSpPr>
        <p:spPr>
          <a:xfrm>
            <a:off x="6451196" y="3415177"/>
            <a:ext cx="0" cy="4167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11" y="4006346"/>
            <a:ext cx="5378369" cy="21749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3930" y="4367854"/>
            <a:ext cx="306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1. Adjacency matrix (A)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3930" y="5302810"/>
            <a:ext cx="270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 Degree matrix (D)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29498" y="565652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(Diagonal)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0026" y="380296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Undirected graphs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53805" y="38029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</a:rPr>
              <a:t>Directed </a:t>
            </a:r>
            <a:r>
              <a:rPr lang="en-US" altLang="zh-TW" dirty="0">
                <a:latin typeface="arial" panose="020B0604020202020204" pitchFamily="34" charset="0"/>
              </a:rPr>
              <a:t>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82926" y="8043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Laplacian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3989796" y="725692"/>
            <a:ext cx="289689" cy="1415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五角星形 13"/>
          <p:cNvSpPr/>
          <p:nvPr/>
        </p:nvSpPr>
        <p:spPr>
          <a:xfrm>
            <a:off x="603930" y="4006346"/>
            <a:ext cx="438150" cy="466258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五角星形 14"/>
          <p:cNvSpPr/>
          <p:nvPr/>
        </p:nvSpPr>
        <p:spPr>
          <a:xfrm>
            <a:off x="603930" y="4957898"/>
            <a:ext cx="438150" cy="466258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 of propagation </a:t>
            </a:r>
            <a:r>
              <a:rPr lang="en-US" altLang="zh-TW" dirty="0" smtClean="0"/>
              <a:t>models of GCN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39181"/>
            <a:ext cx="10001250" cy="2743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9650" y="4029075"/>
            <a:ext cx="10001250" cy="333375"/>
          </a:xfrm>
          <a:prstGeom prst="rect">
            <a:avLst/>
          </a:prstGeom>
          <a:solidFill>
            <a:srgbClr val="FFC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Transduction Learning: Node Classification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677094" y="2630484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410394" y="3244847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062856" y="3444872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571971" y="3956047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3438871" y="3332159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333971" y="3913184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053455" y="3798085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067744" y="2721754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484555" y="2716203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?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接點 14"/>
          <p:cNvCxnSpPr>
            <a:stCxn id="5" idx="3"/>
            <a:endCxn id="6" idx="0"/>
          </p:cNvCxnSpPr>
          <p:nvPr/>
        </p:nvCxnSpPr>
        <p:spPr>
          <a:xfrm flipH="1">
            <a:off x="1571972" y="2900142"/>
            <a:ext cx="152447" cy="3447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3" idx="3"/>
            <a:endCxn id="7" idx="0"/>
          </p:cNvCxnSpPr>
          <p:nvPr/>
        </p:nvCxnSpPr>
        <p:spPr>
          <a:xfrm flipH="1">
            <a:off x="2224434" y="2985861"/>
            <a:ext cx="307446" cy="459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2" idx="3"/>
            <a:endCxn id="7" idx="7"/>
          </p:cNvCxnSpPr>
          <p:nvPr/>
        </p:nvCxnSpPr>
        <p:spPr>
          <a:xfrm flipH="1">
            <a:off x="2338686" y="2991412"/>
            <a:ext cx="776383" cy="4997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1" idx="7"/>
          </p:cNvCxnSpPr>
          <p:nvPr/>
        </p:nvCxnSpPr>
        <p:spPr>
          <a:xfrm flipH="1">
            <a:off x="3329285" y="3601817"/>
            <a:ext cx="156911" cy="2425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11" idx="2"/>
            <a:endCxn id="7" idx="6"/>
          </p:cNvCxnSpPr>
          <p:nvPr/>
        </p:nvCxnSpPr>
        <p:spPr>
          <a:xfrm flipH="1" flipV="1">
            <a:off x="2386011" y="3602834"/>
            <a:ext cx="667444" cy="353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0" idx="2"/>
            <a:endCxn id="8" idx="6"/>
          </p:cNvCxnSpPr>
          <p:nvPr/>
        </p:nvCxnSpPr>
        <p:spPr>
          <a:xfrm flipH="1">
            <a:off x="1895126" y="4071146"/>
            <a:ext cx="438845" cy="42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8" idx="0"/>
            <a:endCxn id="6" idx="4"/>
          </p:cNvCxnSpPr>
          <p:nvPr/>
        </p:nvCxnSpPr>
        <p:spPr>
          <a:xfrm flipH="1" flipV="1">
            <a:off x="1571972" y="3560771"/>
            <a:ext cx="161577" cy="395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3076229" y="4165192"/>
            <a:ext cx="314670" cy="2881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線接點 35"/>
          <p:cNvCxnSpPr>
            <a:stCxn id="35" idx="2"/>
            <a:endCxn id="10" idx="6"/>
          </p:cNvCxnSpPr>
          <p:nvPr/>
        </p:nvCxnSpPr>
        <p:spPr>
          <a:xfrm flipH="1" flipV="1">
            <a:off x="2657126" y="4071146"/>
            <a:ext cx="419103" cy="2381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12" idx="4"/>
            <a:endCxn id="11" idx="0"/>
          </p:cNvCxnSpPr>
          <p:nvPr/>
        </p:nvCxnSpPr>
        <p:spPr>
          <a:xfrm flipH="1">
            <a:off x="3215033" y="3037678"/>
            <a:ext cx="14289" cy="7604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4540023" y="3531861"/>
            <a:ext cx="2656115" cy="192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376863" y="308946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GCN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8230962" y="2780486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7964262" y="3394849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8616724" y="3594874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8125839" y="4106049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9992739" y="348216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B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60" name="橢圓 59"/>
          <p:cNvSpPr/>
          <p:nvPr/>
        </p:nvSpPr>
        <p:spPr>
          <a:xfrm>
            <a:off x="8887839" y="4063186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A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9607323" y="3948087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9621612" y="2871756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9038423" y="2866205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C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64" name="直線接點 63"/>
          <p:cNvCxnSpPr>
            <a:stCxn id="55" idx="3"/>
            <a:endCxn id="56" idx="0"/>
          </p:cNvCxnSpPr>
          <p:nvPr/>
        </p:nvCxnSpPr>
        <p:spPr>
          <a:xfrm flipH="1">
            <a:off x="8125840" y="3050144"/>
            <a:ext cx="152447" cy="3447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63" idx="3"/>
            <a:endCxn id="57" idx="0"/>
          </p:cNvCxnSpPr>
          <p:nvPr/>
        </p:nvCxnSpPr>
        <p:spPr>
          <a:xfrm flipH="1">
            <a:off x="8778302" y="3135863"/>
            <a:ext cx="307446" cy="459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62" idx="3"/>
            <a:endCxn id="57" idx="7"/>
          </p:cNvCxnSpPr>
          <p:nvPr/>
        </p:nvCxnSpPr>
        <p:spPr>
          <a:xfrm flipH="1">
            <a:off x="8892554" y="3141414"/>
            <a:ext cx="776383" cy="4997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59" idx="3"/>
            <a:endCxn id="61" idx="7"/>
          </p:cNvCxnSpPr>
          <p:nvPr/>
        </p:nvCxnSpPr>
        <p:spPr>
          <a:xfrm flipH="1">
            <a:off x="9883153" y="3751819"/>
            <a:ext cx="156911" cy="2425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61" idx="2"/>
            <a:endCxn id="57" idx="6"/>
          </p:cNvCxnSpPr>
          <p:nvPr/>
        </p:nvCxnSpPr>
        <p:spPr>
          <a:xfrm flipH="1" flipV="1">
            <a:off x="8939879" y="3752836"/>
            <a:ext cx="667444" cy="353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60" idx="2"/>
            <a:endCxn id="58" idx="6"/>
          </p:cNvCxnSpPr>
          <p:nvPr/>
        </p:nvCxnSpPr>
        <p:spPr>
          <a:xfrm flipH="1">
            <a:off x="8448994" y="4221148"/>
            <a:ext cx="438845" cy="42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58" idx="0"/>
            <a:endCxn id="56" idx="4"/>
          </p:cNvCxnSpPr>
          <p:nvPr/>
        </p:nvCxnSpPr>
        <p:spPr>
          <a:xfrm flipH="1" flipV="1">
            <a:off x="8125840" y="3710773"/>
            <a:ext cx="161577" cy="395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橢圓 70"/>
          <p:cNvSpPr/>
          <p:nvPr/>
        </p:nvSpPr>
        <p:spPr>
          <a:xfrm>
            <a:off x="9630097" y="4315194"/>
            <a:ext cx="314670" cy="2881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2" name="直線接點 71"/>
          <p:cNvCxnSpPr>
            <a:stCxn id="71" idx="2"/>
            <a:endCxn id="60" idx="6"/>
          </p:cNvCxnSpPr>
          <p:nvPr/>
        </p:nvCxnSpPr>
        <p:spPr>
          <a:xfrm flipH="1" flipV="1">
            <a:off x="9210994" y="4221148"/>
            <a:ext cx="419103" cy="2381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62" idx="4"/>
            <a:endCxn id="61" idx="0"/>
          </p:cNvCxnSpPr>
          <p:nvPr/>
        </p:nvCxnSpPr>
        <p:spPr>
          <a:xfrm flipH="1">
            <a:off x="9768901" y="3187680"/>
            <a:ext cx="14289" cy="7604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橢圓 73"/>
          <p:cNvSpPr/>
          <p:nvPr/>
        </p:nvSpPr>
        <p:spPr>
          <a:xfrm>
            <a:off x="1515516" y="5078409"/>
            <a:ext cx="323155" cy="3159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1517726" y="5673715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1838671" y="5051705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838671" y="5650082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Testing Data</a:t>
            </a:r>
            <a:endParaRPr lang="zh-TW" altLang="en-US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2000249" y="186071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594678" y="186397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1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Inductive Learning: Graph Classification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591369" y="161607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538981" y="206454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072381" y="1922847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096886" y="1458109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2553393" y="219154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539325" y="319542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905342" y="282633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05341" y="3449433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435021" y="3183906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721854" y="5705812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155240" y="5863774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087870" y="5348237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11980" y="628682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455624" y="6220557"/>
            <a:ext cx="323155" cy="3175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2617551" y="5536335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380774" y="1286676"/>
            <a:ext cx="1619601" cy="129063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1380773" y="2704291"/>
            <a:ext cx="1619601" cy="129063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1444932" y="5312114"/>
            <a:ext cx="1619601" cy="1354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770170" y="406011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094014" y="166832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143005" y="308025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133644" y="5705812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?</a:t>
            </a:r>
            <a:endParaRPr lang="zh-TW" altLang="en-US" sz="2800" dirty="0"/>
          </a:p>
        </p:txBody>
      </p:sp>
      <p:cxnSp>
        <p:nvCxnSpPr>
          <p:cNvPr id="27" name="直線接點 26"/>
          <p:cNvCxnSpPr>
            <a:stCxn id="11" idx="5"/>
            <a:endCxn id="12" idx="0"/>
          </p:cNvCxnSpPr>
          <p:nvPr/>
        </p:nvCxnSpPr>
        <p:spPr>
          <a:xfrm flipH="1">
            <a:off x="2066919" y="3095989"/>
            <a:ext cx="114253" cy="3534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13" idx="2"/>
            <a:endCxn id="12" idx="7"/>
          </p:cNvCxnSpPr>
          <p:nvPr/>
        </p:nvCxnSpPr>
        <p:spPr>
          <a:xfrm flipH="1">
            <a:off x="2181171" y="3341868"/>
            <a:ext cx="253850" cy="1538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1" idx="3"/>
            <a:endCxn id="10" idx="7"/>
          </p:cNvCxnSpPr>
          <p:nvPr/>
        </p:nvCxnSpPr>
        <p:spPr>
          <a:xfrm flipH="1">
            <a:off x="1815155" y="3095989"/>
            <a:ext cx="137512" cy="1456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8" idx="4"/>
            <a:endCxn id="7" idx="0"/>
          </p:cNvCxnSpPr>
          <p:nvPr/>
        </p:nvCxnSpPr>
        <p:spPr>
          <a:xfrm flipH="1">
            <a:off x="2233959" y="1774033"/>
            <a:ext cx="24505" cy="1488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5" idx="5"/>
            <a:endCxn id="7" idx="2"/>
          </p:cNvCxnSpPr>
          <p:nvPr/>
        </p:nvCxnSpPr>
        <p:spPr>
          <a:xfrm>
            <a:off x="1867199" y="1885729"/>
            <a:ext cx="205182" cy="195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stCxn id="9" idx="1"/>
            <a:endCxn id="7" idx="5"/>
          </p:cNvCxnSpPr>
          <p:nvPr/>
        </p:nvCxnSpPr>
        <p:spPr>
          <a:xfrm flipH="1" flipV="1">
            <a:off x="2348211" y="2192505"/>
            <a:ext cx="252507" cy="453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8" idx="5"/>
            <a:endCxn id="9" idx="0"/>
          </p:cNvCxnSpPr>
          <p:nvPr/>
        </p:nvCxnSpPr>
        <p:spPr>
          <a:xfrm>
            <a:off x="2372716" y="1727767"/>
            <a:ext cx="342255" cy="4637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6" idx="6"/>
            <a:endCxn id="9" idx="2"/>
          </p:cNvCxnSpPr>
          <p:nvPr/>
        </p:nvCxnSpPr>
        <p:spPr>
          <a:xfrm>
            <a:off x="1862136" y="2222503"/>
            <a:ext cx="691257" cy="1270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16" idx="6"/>
            <a:endCxn id="19" idx="1"/>
          </p:cNvCxnSpPr>
          <p:nvPr/>
        </p:nvCxnSpPr>
        <p:spPr>
          <a:xfrm>
            <a:off x="2411025" y="5506199"/>
            <a:ext cx="253851" cy="764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6" idx="4"/>
            <a:endCxn id="15" idx="0"/>
          </p:cNvCxnSpPr>
          <p:nvPr/>
        </p:nvCxnSpPr>
        <p:spPr>
          <a:xfrm>
            <a:off x="2249448" y="5664161"/>
            <a:ext cx="67370" cy="1996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9" idx="4"/>
            <a:endCxn id="18" idx="0"/>
          </p:cNvCxnSpPr>
          <p:nvPr/>
        </p:nvCxnSpPr>
        <p:spPr>
          <a:xfrm flipH="1">
            <a:off x="2617202" y="5852259"/>
            <a:ext cx="161927" cy="3682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5" idx="5"/>
            <a:endCxn id="18" idx="1"/>
          </p:cNvCxnSpPr>
          <p:nvPr/>
        </p:nvCxnSpPr>
        <p:spPr>
          <a:xfrm>
            <a:off x="2431070" y="6133432"/>
            <a:ext cx="71879" cy="133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4" idx="5"/>
            <a:endCxn id="17" idx="0"/>
          </p:cNvCxnSpPr>
          <p:nvPr/>
        </p:nvCxnSpPr>
        <p:spPr>
          <a:xfrm flipH="1">
            <a:off x="1873558" y="5975470"/>
            <a:ext cx="124126" cy="311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8" idx="2"/>
            <a:endCxn id="17" idx="6"/>
          </p:cNvCxnSpPr>
          <p:nvPr/>
        </p:nvCxnSpPr>
        <p:spPr>
          <a:xfrm flipH="1">
            <a:off x="2035135" y="6379311"/>
            <a:ext cx="420489" cy="654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4293732" y="2807058"/>
            <a:ext cx="2656115" cy="192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5130572" y="2364666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GCN</a:t>
            </a:r>
            <a:endParaRPr lang="zh-TW" altLang="en-US" sz="2400" dirty="0"/>
          </a:p>
        </p:txBody>
      </p:sp>
      <p:sp>
        <p:nvSpPr>
          <p:cNvPr id="71" name="橢圓 70"/>
          <p:cNvSpPr/>
          <p:nvPr/>
        </p:nvSpPr>
        <p:spPr>
          <a:xfrm>
            <a:off x="7967105" y="161812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橢圓 71"/>
          <p:cNvSpPr/>
          <p:nvPr/>
        </p:nvSpPr>
        <p:spPr>
          <a:xfrm>
            <a:off x="7914717" y="206659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8448117" y="1924904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8472622" y="1460166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8929129" y="2193605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橢圓 75"/>
          <p:cNvSpPr/>
          <p:nvPr/>
        </p:nvSpPr>
        <p:spPr>
          <a:xfrm>
            <a:off x="7915061" y="319747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8281078" y="2828388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橢圓 77"/>
          <p:cNvSpPr/>
          <p:nvPr/>
        </p:nvSpPr>
        <p:spPr>
          <a:xfrm>
            <a:off x="8281077" y="3451490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8810757" y="3185963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8097590" y="5707869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8530976" y="5865831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8463606" y="5350294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8087716" y="6288885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8831360" y="6222614"/>
            <a:ext cx="323155" cy="3175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8993287" y="5538392"/>
            <a:ext cx="323155" cy="3159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7756510" y="1288733"/>
            <a:ext cx="1619601" cy="129063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圓角矩形 86"/>
          <p:cNvSpPr/>
          <p:nvPr/>
        </p:nvSpPr>
        <p:spPr>
          <a:xfrm>
            <a:off x="7756509" y="2706348"/>
            <a:ext cx="1619601" cy="129063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圓角矩形 87"/>
          <p:cNvSpPr/>
          <p:nvPr/>
        </p:nvSpPr>
        <p:spPr>
          <a:xfrm>
            <a:off x="7820668" y="5314171"/>
            <a:ext cx="1619601" cy="1354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 rot="16200000">
            <a:off x="8197361" y="408544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…</a:t>
            </a:r>
            <a:endParaRPr lang="zh-TW" altLang="en-US" sz="32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9469750" y="1670385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endParaRPr lang="zh-TW" altLang="en-US" sz="28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9518741" y="3082315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B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9509380" y="5707869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6"/>
                </a:solidFill>
              </a:rPr>
              <a:t>A</a:t>
            </a:r>
            <a:endParaRPr lang="zh-TW" altLang="en-US" sz="2800" dirty="0">
              <a:solidFill>
                <a:schemeClr val="accent6"/>
              </a:solidFill>
            </a:endParaRPr>
          </a:p>
        </p:txBody>
      </p:sp>
      <p:cxnSp>
        <p:nvCxnSpPr>
          <p:cNvPr id="93" name="直線接點 92"/>
          <p:cNvCxnSpPr>
            <a:stCxn id="77" idx="5"/>
            <a:endCxn id="78" idx="0"/>
          </p:cNvCxnSpPr>
          <p:nvPr/>
        </p:nvCxnSpPr>
        <p:spPr>
          <a:xfrm flipH="1">
            <a:off x="8442655" y="3098046"/>
            <a:ext cx="114253" cy="3534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79" idx="2"/>
            <a:endCxn id="78" idx="7"/>
          </p:cNvCxnSpPr>
          <p:nvPr/>
        </p:nvCxnSpPr>
        <p:spPr>
          <a:xfrm flipH="1">
            <a:off x="8556907" y="3343925"/>
            <a:ext cx="253850" cy="1538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77" idx="3"/>
            <a:endCxn id="76" idx="7"/>
          </p:cNvCxnSpPr>
          <p:nvPr/>
        </p:nvCxnSpPr>
        <p:spPr>
          <a:xfrm flipH="1">
            <a:off x="8190891" y="3098046"/>
            <a:ext cx="137512" cy="1456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>
            <a:stCxn id="74" idx="4"/>
            <a:endCxn id="73" idx="0"/>
          </p:cNvCxnSpPr>
          <p:nvPr/>
        </p:nvCxnSpPr>
        <p:spPr>
          <a:xfrm flipH="1">
            <a:off x="8609695" y="1776090"/>
            <a:ext cx="24505" cy="1488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71" idx="5"/>
            <a:endCxn id="73" idx="2"/>
          </p:cNvCxnSpPr>
          <p:nvPr/>
        </p:nvCxnSpPr>
        <p:spPr>
          <a:xfrm>
            <a:off x="8242935" y="1887786"/>
            <a:ext cx="205182" cy="195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接點 97"/>
          <p:cNvCxnSpPr>
            <a:stCxn id="75" idx="1"/>
            <a:endCxn id="73" idx="5"/>
          </p:cNvCxnSpPr>
          <p:nvPr/>
        </p:nvCxnSpPr>
        <p:spPr>
          <a:xfrm flipH="1" flipV="1">
            <a:off x="8723947" y="2194562"/>
            <a:ext cx="252507" cy="453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接點 98"/>
          <p:cNvCxnSpPr>
            <a:stCxn id="74" idx="5"/>
            <a:endCxn id="75" idx="0"/>
          </p:cNvCxnSpPr>
          <p:nvPr/>
        </p:nvCxnSpPr>
        <p:spPr>
          <a:xfrm>
            <a:off x="8748452" y="1729824"/>
            <a:ext cx="342255" cy="4637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stCxn id="72" idx="6"/>
            <a:endCxn id="75" idx="2"/>
          </p:cNvCxnSpPr>
          <p:nvPr/>
        </p:nvCxnSpPr>
        <p:spPr>
          <a:xfrm>
            <a:off x="8237872" y="2224560"/>
            <a:ext cx="691257" cy="1270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線接點 100"/>
          <p:cNvCxnSpPr>
            <a:stCxn id="82" idx="6"/>
            <a:endCxn id="85" idx="1"/>
          </p:cNvCxnSpPr>
          <p:nvPr/>
        </p:nvCxnSpPr>
        <p:spPr>
          <a:xfrm>
            <a:off x="8786761" y="5508256"/>
            <a:ext cx="253851" cy="764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/>
          <p:cNvCxnSpPr>
            <a:stCxn id="82" idx="4"/>
            <a:endCxn id="81" idx="0"/>
          </p:cNvCxnSpPr>
          <p:nvPr/>
        </p:nvCxnSpPr>
        <p:spPr>
          <a:xfrm>
            <a:off x="8625184" y="5666218"/>
            <a:ext cx="67370" cy="1996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85" idx="4"/>
            <a:endCxn id="84" idx="0"/>
          </p:cNvCxnSpPr>
          <p:nvPr/>
        </p:nvCxnSpPr>
        <p:spPr>
          <a:xfrm flipH="1">
            <a:off x="8992938" y="5854316"/>
            <a:ext cx="161927" cy="3682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/>
          <p:cNvCxnSpPr>
            <a:stCxn id="81" idx="5"/>
            <a:endCxn id="84" idx="1"/>
          </p:cNvCxnSpPr>
          <p:nvPr/>
        </p:nvCxnSpPr>
        <p:spPr>
          <a:xfrm>
            <a:off x="8806806" y="6135489"/>
            <a:ext cx="71879" cy="133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80" idx="5"/>
            <a:endCxn id="83" idx="0"/>
          </p:cNvCxnSpPr>
          <p:nvPr/>
        </p:nvCxnSpPr>
        <p:spPr>
          <a:xfrm flipH="1">
            <a:off x="8249294" y="5977527"/>
            <a:ext cx="124126" cy="311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/>
          <p:cNvCxnSpPr>
            <a:stCxn id="84" idx="2"/>
            <a:endCxn id="83" idx="6"/>
          </p:cNvCxnSpPr>
          <p:nvPr/>
        </p:nvCxnSpPr>
        <p:spPr>
          <a:xfrm flipH="1">
            <a:off x="8410871" y="6381368"/>
            <a:ext cx="420489" cy="654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292147" y="1830261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Training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297577" y="3098058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Training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392971" y="5782756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1716584" y="92785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8144318" y="9311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cxnSp>
        <p:nvCxnSpPr>
          <p:cNvPr id="112" name="直線單箭頭接點 111"/>
          <p:cNvCxnSpPr/>
          <p:nvPr/>
        </p:nvCxnSpPr>
        <p:spPr>
          <a:xfrm>
            <a:off x="4354245" y="5863774"/>
            <a:ext cx="2656115" cy="192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069467" y="5355430"/>
            <a:ext cx="3244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Well-Trained GCN Model</a:t>
            </a:r>
            <a:endParaRPr lang="zh-TW" altLang="en-US" sz="2400" dirty="0"/>
          </a:p>
        </p:txBody>
      </p:sp>
      <p:cxnSp>
        <p:nvCxnSpPr>
          <p:cNvPr id="115" name="直線接點 114"/>
          <p:cNvCxnSpPr/>
          <p:nvPr/>
        </p:nvCxnSpPr>
        <p:spPr>
          <a:xfrm>
            <a:off x="-47625" y="4861416"/>
            <a:ext cx="12282488" cy="27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300808" y="414363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Training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4174514" y="2985903"/>
                <a:ext cx="2693879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514" y="2985903"/>
                <a:ext cx="2693879" cy="396006"/>
              </a:xfrm>
              <a:prstGeom prst="rect">
                <a:avLst/>
              </a:prstGeom>
              <a:blipFill>
                <a:blip r:embed="rId3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4149207" y="5975470"/>
                <a:ext cx="2693879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07" y="5975470"/>
                <a:ext cx="2693879" cy="396006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0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17166</TotalTime>
  <Words>2951</Words>
  <Application>Microsoft Office PowerPoint</Application>
  <PresentationFormat>寬螢幕</PresentationFormat>
  <Paragraphs>1501</Paragraphs>
  <Slides>92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92</vt:i4>
      </vt:variant>
    </vt:vector>
  </HeadingPairs>
  <TitlesOfParts>
    <vt:vector size="104" baseType="lpstr">
      <vt:lpstr>-apple-system</vt:lpstr>
      <vt:lpstr>NimbusRomNo9L-Regu</vt:lpstr>
      <vt:lpstr>Roboto</vt:lpstr>
      <vt:lpstr>游ゴシック</vt:lpstr>
      <vt:lpstr>新細明體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GNN</vt:lpstr>
      <vt:lpstr>PowerPoint 簡報</vt:lpstr>
      <vt:lpstr>Benchmark, Tasks and Dataset</vt:lpstr>
      <vt:lpstr>1. Node Prediction (Citation Network)</vt:lpstr>
      <vt:lpstr>PowerPoint 簡報</vt:lpstr>
      <vt:lpstr>2. Graph Prediction ( Protein Structures )</vt:lpstr>
      <vt:lpstr>2.Graph Prediction (Researcher’s Collaboration)</vt:lpstr>
      <vt:lpstr>1. Traditional Graph Convolutional Networks </vt:lpstr>
      <vt:lpstr>Graph</vt:lpstr>
      <vt:lpstr>Graph</vt:lpstr>
      <vt:lpstr>PowerPoint 簡報</vt:lpstr>
      <vt:lpstr>PowerPoint 簡報</vt:lpstr>
      <vt:lpstr>PowerPoint 簡報</vt:lpstr>
      <vt:lpstr>PowerPoint 簡報</vt:lpstr>
      <vt:lpstr>PowerPoint 簡報</vt:lpstr>
      <vt:lpstr>Performance</vt:lpstr>
      <vt:lpstr>Restriction</vt:lpstr>
      <vt:lpstr>code – create GC Layer</vt:lpstr>
      <vt:lpstr>code – create GCN </vt:lpstr>
      <vt:lpstr>code – Training</vt:lpstr>
      <vt:lpstr>code – Testing</vt:lpstr>
      <vt:lpstr>PowerPoint 簡報</vt:lpstr>
      <vt:lpstr>PowerPoint 簡報</vt:lpstr>
      <vt:lpstr>PowerPoint 簡報</vt:lpstr>
      <vt:lpstr>PowerPoint 簡報</vt:lpstr>
      <vt:lpstr>2. Graph attention networks (GAT)</vt:lpstr>
      <vt:lpstr>Learnable Weights in Feature Transfer</vt:lpstr>
      <vt:lpstr>GAT</vt:lpstr>
      <vt:lpstr>GAT</vt:lpstr>
      <vt:lpstr>Performance</vt:lpstr>
      <vt:lpstr>Performance</vt:lpstr>
      <vt:lpstr>Time Complexity</vt:lpstr>
      <vt:lpstr>PowerPoint 簡報</vt:lpstr>
      <vt:lpstr>Advantages</vt:lpstr>
      <vt:lpstr>Restriction</vt:lpstr>
      <vt:lpstr>3. Learnable Graph Convolutional Layer (LGCL)</vt:lpstr>
      <vt:lpstr>Why use LGCL?</vt:lpstr>
      <vt:lpstr>k-largest Node Selection</vt:lpstr>
      <vt:lpstr>1-D Convolutional Neural Network</vt:lpstr>
      <vt:lpstr>Advantages</vt:lpstr>
      <vt:lpstr>Sub-Graph Training on Large-Scale Data</vt:lpstr>
      <vt:lpstr>Breadth First Search (BFS)</vt:lpstr>
      <vt:lpstr>Breadth First Search (BFS)</vt:lpstr>
      <vt:lpstr>Performance</vt:lpstr>
      <vt:lpstr>LGCL v.s. GCN Layer</vt:lpstr>
      <vt:lpstr>Sub-Graph v.s. Whole-Graph</vt:lpstr>
      <vt:lpstr>How to set k in k-largest Node Selection</vt:lpstr>
      <vt:lpstr>4. Graph U-Nets</vt:lpstr>
      <vt:lpstr>gPool</vt:lpstr>
      <vt:lpstr>G-U-Nets</vt:lpstr>
      <vt:lpstr>Deep G-U-Nets</vt:lpstr>
      <vt:lpstr>Graph Connectivity Augmentation</vt:lpstr>
      <vt:lpstr>Performance</vt:lpstr>
      <vt:lpstr>Network Depth of Graph U-Nets </vt:lpstr>
      <vt:lpstr>5. Hierarchical GCN (H-GCN)</vt:lpstr>
      <vt:lpstr>H-GCN Architecture</vt:lpstr>
      <vt:lpstr>Graph Coarsening</vt:lpstr>
      <vt:lpstr>Hidden Node Embedding</vt:lpstr>
      <vt:lpstr>Node Weight Embedding</vt:lpstr>
      <vt:lpstr>Graph Refining</vt:lpstr>
      <vt:lpstr>H-GCN Architecture</vt:lpstr>
      <vt:lpstr>Performance</vt:lpstr>
      <vt:lpstr>6. Hierarchical GCN (Hi-GCN) for graph embedding</vt:lpstr>
      <vt:lpstr>Hi-GCN Architecture</vt:lpstr>
      <vt:lpstr>Graph Kernel</vt:lpstr>
      <vt:lpstr>Learning Strategy</vt:lpstr>
      <vt:lpstr>Performance</vt:lpstr>
      <vt:lpstr>Performance (+ non-image information)</vt:lpstr>
      <vt:lpstr>Method of connectivity  </vt:lpstr>
      <vt:lpstr>7. Graph Random Neural Network   for Semi-Supervised Learning on Graphs</vt:lpstr>
      <vt:lpstr>PowerPoint 簡報</vt:lpstr>
      <vt:lpstr>Advantage</vt:lpstr>
      <vt:lpstr>Performance</vt:lpstr>
      <vt:lpstr>NN4G (Neural Network for Graph)</vt:lpstr>
      <vt:lpstr>DCNN (Diffusion-Convolution Neural Network)</vt:lpstr>
      <vt:lpstr>DGC (Diffusion Graph Convolution)</vt:lpstr>
      <vt:lpstr>MoNET (Mixture Model Networks)</vt:lpstr>
      <vt:lpstr>GraghSAGE</vt:lpstr>
      <vt:lpstr>GIN (Graph Isomorphism Network)</vt:lpstr>
      <vt:lpstr>Spectral Graph Theory</vt:lpstr>
      <vt:lpstr>Spectral Graph Theory</vt:lpstr>
      <vt:lpstr>Spectral Graph Theory</vt:lpstr>
      <vt:lpstr>Spectral Graph Theory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Comparison of propagation models of GCN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GCN, LGCL and G-U-Nets</dc:title>
  <dc:creator>chienhua</dc:creator>
  <cp:lastModifiedBy>chienhua</cp:lastModifiedBy>
  <cp:revision>787</cp:revision>
  <dcterms:created xsi:type="dcterms:W3CDTF">2021-02-17T00:32:26Z</dcterms:created>
  <dcterms:modified xsi:type="dcterms:W3CDTF">2021-05-04T05:30:51Z</dcterms:modified>
</cp:coreProperties>
</file>